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11.xml" ContentType="application/vnd.openxmlformats-officedocument.presentationml.notesSlide+xml"/>
  <Override PartName="/ppt/comments/comment12.xml" ContentType="application/vnd.openxmlformats-officedocument.presentationml.comments+xml"/>
  <Override PartName="/ppt/notesSlides/notesSlide12.xml" ContentType="application/vnd.openxmlformats-officedocument.presentationml.notesSlide+xml"/>
  <Override PartName="/ppt/comments/comment1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4.xml" ContentType="application/vnd.openxmlformats-officedocument.presentationml.comments+xml"/>
  <Override PartName="/ppt/notesSlides/notesSlide17.xml" ContentType="application/vnd.openxmlformats-officedocument.presentationml.notesSlide+xml"/>
  <Override PartName="/ppt/comments/comment15.xml" ContentType="application/vnd.openxmlformats-officedocument.presentationml.comments+xml"/>
  <Override PartName="/ppt/notesSlides/notesSlide18.xml" ContentType="application/vnd.openxmlformats-officedocument.presentationml.notesSlide+xml"/>
  <Override PartName="/ppt/comments/comment16.xml" ContentType="application/vnd.openxmlformats-officedocument.presentationml.comments+xml"/>
  <Override PartName="/ppt/notesSlides/notesSlide19.xml" ContentType="application/vnd.openxmlformats-officedocument.presentationml.notesSlide+xml"/>
  <Override PartName="/ppt/comments/comment17.xml" ContentType="application/vnd.openxmlformats-officedocument.presentationml.comments+xml"/>
  <Override PartName="/ppt/notesSlides/notesSlide20.xml" ContentType="application/vnd.openxmlformats-officedocument.presentationml.notesSlide+xml"/>
  <Override PartName="/ppt/comments/comment18.xml" ContentType="application/vnd.openxmlformats-officedocument.presentationml.comments+xml"/>
  <Override PartName="/ppt/notesSlides/notesSlide21.xml" ContentType="application/vnd.openxmlformats-officedocument.presentationml.notesSlide+xml"/>
  <Override PartName="/ppt/comments/comment19.xml" ContentType="application/vnd.openxmlformats-officedocument.presentationml.comments+xml"/>
  <Override PartName="/ppt/notesSlides/notesSlide22.xml" ContentType="application/vnd.openxmlformats-officedocument.presentationml.notesSlide+xml"/>
  <Override PartName="/ppt/comments/comment20.xml" ContentType="application/vnd.openxmlformats-officedocument.presentationml.comments+xml"/>
  <Override PartName="/ppt/notesSlides/notesSlide23.xml" ContentType="application/vnd.openxmlformats-officedocument.presentationml.notesSlide+xml"/>
  <Override PartName="/ppt/comments/comment21.xml" ContentType="application/vnd.openxmlformats-officedocument.presentationml.comments+xml"/>
  <Override PartName="/ppt/notesSlides/notesSlide24.xml" ContentType="application/vnd.openxmlformats-officedocument.presentationml.notesSlide+xml"/>
  <Override PartName="/ppt/comments/comment22.xml" ContentType="application/vnd.openxmlformats-officedocument.presentationml.comments+xml"/>
  <Override PartName="/ppt/notesSlides/notesSlide25.xml" ContentType="application/vnd.openxmlformats-officedocument.presentationml.notesSlide+xml"/>
  <Override PartName="/ppt/comments/comment2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4.xml" ContentType="application/vnd.openxmlformats-officedocument.presentationml.comments+xml"/>
  <Override PartName="/ppt/notesSlides/notesSlide28.xml" ContentType="application/vnd.openxmlformats-officedocument.presentationml.notesSlide+xml"/>
  <Override PartName="/ppt/comments/comment25.xml" ContentType="application/vnd.openxmlformats-officedocument.presentationml.comments+xml"/>
  <Override PartName="/ppt/notesSlides/notesSlide29.xml" ContentType="application/vnd.openxmlformats-officedocument.presentationml.notesSlide+xml"/>
  <Override PartName="/ppt/comments/comment26.xml" ContentType="application/vnd.openxmlformats-officedocument.presentationml.comments+xml"/>
  <Override PartName="/ppt/notesSlides/notesSlide30.xml" ContentType="application/vnd.openxmlformats-officedocument.presentationml.notesSlide+xml"/>
  <Override PartName="/ppt/comments/comment2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2" r:id="rId2"/>
    <p:sldId id="391" r:id="rId3"/>
    <p:sldId id="400" r:id="rId4"/>
    <p:sldId id="423" r:id="rId5"/>
    <p:sldId id="330" r:id="rId6"/>
    <p:sldId id="331" r:id="rId7"/>
    <p:sldId id="348" r:id="rId8"/>
    <p:sldId id="349" r:id="rId9"/>
    <p:sldId id="332" r:id="rId10"/>
    <p:sldId id="337" r:id="rId11"/>
    <p:sldId id="405" r:id="rId12"/>
    <p:sldId id="338" r:id="rId13"/>
    <p:sldId id="350" r:id="rId14"/>
    <p:sldId id="406" r:id="rId15"/>
    <p:sldId id="407" r:id="rId16"/>
    <p:sldId id="408" r:id="rId17"/>
    <p:sldId id="351" r:id="rId18"/>
    <p:sldId id="352" r:id="rId19"/>
    <p:sldId id="353" r:id="rId20"/>
    <p:sldId id="355" r:id="rId21"/>
    <p:sldId id="356" r:id="rId22"/>
    <p:sldId id="363" r:id="rId23"/>
    <p:sldId id="412" r:id="rId24"/>
    <p:sldId id="366" r:id="rId25"/>
    <p:sldId id="413" r:id="rId26"/>
    <p:sldId id="367" r:id="rId27"/>
    <p:sldId id="378" r:id="rId28"/>
    <p:sldId id="410" r:id="rId29"/>
    <p:sldId id="411" r:id="rId30"/>
    <p:sldId id="379" r:id="rId31"/>
    <p:sldId id="35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赵强" initials="" lastIdx="2" clrIdx="0"/>
  <p:cmAuthor id="1" name="DiNuo" initials="D"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3300"/>
    <a:srgbClr val="003300"/>
    <a:srgbClr val="4A8086"/>
    <a:srgbClr val="00CC99"/>
    <a:srgbClr val="CC3300"/>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5" autoAdjust="0"/>
    <p:restoredTop sz="79407" autoAdjust="0"/>
  </p:normalViewPr>
  <p:slideViewPr>
    <p:cSldViewPr>
      <p:cViewPr varScale="1">
        <p:scale>
          <a:sx n="86" d="100"/>
          <a:sy n="86" d="100"/>
        </p:scale>
        <p:origin x="4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7T11:47:37.952" idx="1">
    <p:pos x="60" y="50"/>
    <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7-09-27T14:34:27.363" idx="10">
    <p:pos x="10" y="10"/>
    <p:text>海上是最野的野外环境
但是船只上的药物一般比背包客的药包要齐全。
撤离需要几天甚至几周 
在法律上，医务员的执业范围更加有弹性
海上小船本身就是一个持续不稳定的环境。
在海上撤离风险很高。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7-09-27T14:35:41.165" idx="13">
    <p:pos x="10" y="10"/>
    <p:text>虽然人口密集，但是距离医疗资源依然很远。</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7-09-27T14:37:21.258" idx="14">
    <p:pos x="10" y="10"/>
    <p:text>难以预料到有什么医疗问题。
基础设施被摧毁，城市环境变野外环境。
灾难之后需要医疗资源，但是偏偏这时候往往缺乏医疗资源
有时候救援人员自身的安全健康难以保证。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7-09-27T15:08:00.539" idx="15">
    <p:pos x="4" y="16"/>
    <p:text>播放自行车视频，同时给听众展示下面几个PPT，直到翻到伤患评估系统为止</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7-09-27T15:07:35.464" idx="16">
    <p:pos x="4" y="10"/>
    <p:text>开始讲伤患评估系统</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17-09-27T15:29:27.793" idx="17">
    <p:pos x="10" y="10"/>
    <p:text>三个三角形的设计目的，就是为了让大家在慌乱之中能够理清思路。每一个三角形都要完成之后，才能到下一个三角形。
评估系统的目的是有目的、有组织地去收集信息，帮助我们增强评估的有效性，特别是在压力山大的时候。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17-09-27T15:38:45.232" idx="18">
    <p:pos x="10" y="10"/>
    <p:text>强调现场评估的目的是稳定现场，评估安全的优先顺序
Ø	各种安全隐患的具体案列说明（落石、追尾、滑坠等）
Ø	血液传染疾病的预防，介绍防护设备工具，手套眼罩等
Ø	举例说明乙肝和HIV病毒的传染性强度
Ø	说明之后的练习，要求大家要有带手套的意识
Ø	举例说明了解伤患与施救者数字的重要性，不能有遗漏
Ø	数字也代表需要整合的资源数，合理做出资源调配的准备
Ø	分别阐述 创伤、内科、环境伤病机制的定义
Ø	说明评估好不同的伤病机制，可以更好的为伤患做评估和处治，举例说明（创伤则侧重出血检查和全身检查；而内科则侧重询问，环境则优先考虑保护病人不被环境所伤
总结：Ø	没有接触病人前的评估
Ø	要迅速完成但也要保证安全作为前提
</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17-09-27T15:41:50.163" idx="19">
    <p:pos x="10" y="10"/>
    <p:text>对伤患三个关键系统的快速检查，每个关键系统都有两个问题可以快速让伤患致死。我们的任务是检查伤患有没有这方面的问题，找到并且快速处理。
脉搏指的是有没有脉搏，出血指的是大出血，呼吸道是否通畅？是否有呼吸？AVPU是什么等级？脊柱有没有受伤机制？</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17-09-27T15:43:48.056" idx="20">
    <p:pos x="10" y="10"/>
    <p:text>次要评估时就没有那么急迫，没有必要找到一个问题就立刻处理，可以慢慢来。我们想要得到一个整体的病历，然后写完问题清单，再处理我们的问题。</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17-09-27T15:45:12.769" idx="21">
    <p:pos x="10" y="10"/>
    <p:text>野外医学真正看重的地方，一些基本原理，掌握了这些原理，我们就不会忘记下一步该怎么做。</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27T12:02:05.716" idx="2">
    <p:pos x="16" y="55"/>
    <p:text>询问大家这两个问题，得到听众回应之后，开始向下一页走。</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17-09-27T15:57:23.612" idx="22">
    <p:pos x="10" y="10"/>
    <p:text>我们整个急救课程的主要目的之一就是让大家有知识和技能去判断情况是严重还是不严重。
在野外和救援医学里，诊断伤患的情况是严重和不严重是最普遍而最重要的。.
随着时间和医疗照护的进一步进行，我们也许能够做出更有针对性的评估。也许我们在野外永远没有办法做出准确的评估，但是我们能够判断是否严重。
DJ的说法是“舍弃准确性”和“保持清楚性”，我们不需要准确得知是什么病情，但是要清楚严重还是不严重。
</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17-09-27T16:17:47.438" idx="23">
    <p:pos x="10" y="10"/>
    <p:text>在野外不但要考虑病情的严重与否，还要考虑到其他问题。
有时候现场的人员无法判断病情是否严重，所以会用高风险的救援手段去解决低风险的问题。 
经验丰富的受训人员能够平衡风险，判断到底是该紧急还是该谨慎。大部分偏远地区医疗问题都不会威胁生命，不需要高风险撤离。
这个课程的另一个目的就是让学生有判断性思维，能够做出撤离的决定。
图上的直升飞机在阿拉斯加海岸坠毁了，它刚从船上救起了七个水手，结果全死光了。
直升飞机是高风险的撤离方式，但是也有其他的高风险救援方式。比如在复杂地形里的夜间撤离，比如在复杂天气下穿越水域，比如将伤患从悬崖垂直下降等等。</p:text>
  </p:cm>
</p:cmLst>
</file>

<file path=ppt/comments/comment22.xml><?xml version="1.0" encoding="utf-8"?>
<p:cmLst xmlns:a="http://schemas.openxmlformats.org/drawingml/2006/main" xmlns:r="http://schemas.openxmlformats.org/officeDocument/2006/relationships" xmlns:p="http://schemas.openxmlformats.org/presentationml/2006/main">
  <p:cm authorId="1" dt="2017-09-27T16:18:36.504" idx="24">
    <p:pos x="10" y="10"/>
    <p:text>在城市环境下我们不拔，但是野外有时候会拔，为什么呢？
讨论伤口异物拔除的风险收益比，（大出血，二次损伤、感染、撤离阻碍）并举例说明。原则上在野外，能拔则拔
举例哪些异物弊大于利不用拔除，如头颅、眼球异物
</p:text>
  </p:cm>
</p:cmLst>
</file>

<file path=ppt/comments/comment23.xml><?xml version="1.0" encoding="utf-8"?>
<p:cmLst xmlns:a="http://schemas.openxmlformats.org/drawingml/2006/main" xmlns:r="http://schemas.openxmlformats.org/officeDocument/2006/relationships" xmlns:p="http://schemas.openxmlformats.org/presentationml/2006/main">
  <p:cm authorId="1" dt="2017-09-27T16:44:54.821" idx="25">
    <p:pos x="3" y="10"/>
    <p:text>风险=后果×可能性。
图片是在落基山脉的收尸小队。在雪地里徒步滑倒的概率并不比在城市里冰冻的人行道上滑倒的概率高，但是后果却是非常严重，所以野外的风险整体都要比城市高。
类似水泡之类的小问题，在城市里根本不是问题。但是在野外，有可能恶化而导致严重的后果。
医务员的主要责任是减低风险，包括减低风险的后果和可能性。 
不管做什么，都要避免高可能性和后果严重的情况。</p:text>
  </p:cm>
</p:cmLst>
</file>

<file path=ppt/comments/comment24.xml><?xml version="1.0" encoding="utf-8"?>
<p:cmLst xmlns:a="http://schemas.openxmlformats.org/drawingml/2006/main" xmlns:r="http://schemas.openxmlformats.org/officeDocument/2006/relationships" xmlns:p="http://schemas.openxmlformats.org/presentationml/2006/main">
  <p:cm authorId="1" dt="2017-09-27T16:45:10.653" idx="26">
    <p:pos x="10" y="10"/>
    <p:text>是不是看不出来严重不严重？</p:text>
  </p:cm>
</p:cmLst>
</file>

<file path=ppt/comments/comment25.xml><?xml version="1.0" encoding="utf-8"?>
<p:cmLst xmlns:a="http://schemas.openxmlformats.org/drawingml/2006/main" xmlns:r="http://schemas.openxmlformats.org/officeDocument/2006/relationships" xmlns:p="http://schemas.openxmlformats.org/presentationml/2006/main">
  <p:cm authorId="1" dt="2017-09-27T16:50:59.669" idx="27">
    <p:pos x="10" y="10"/>
    <p:text>要拍片才看出来，原来挺严重的。
所以说明在野外我们不能做出诊断，很多时候只能通过伤患能否使用受伤部分，是否存在血液循环受损来判断稳定还是不稳定。</p:text>
  </p:cm>
</p:cmLst>
</file>

<file path=ppt/comments/comment26.xml><?xml version="1.0" encoding="utf-8"?>
<p:cmLst xmlns:a="http://schemas.openxmlformats.org/drawingml/2006/main" xmlns:r="http://schemas.openxmlformats.org/officeDocument/2006/relationships" xmlns:p="http://schemas.openxmlformats.org/presentationml/2006/main">
  <p:cm authorId="1" dt="2017-09-27T16:52:16.118" idx="28">
    <p:pos x="10" y="10"/>
    <p:text>给大家演示如何对手臂进行一个夹板，可能不需要用到什么铝合金变形夹板的材料，直接一本书，用T恤裹起来就可以做一个简单有效，而十分适合野外的临时夹板了。
进行夹板的时候，强调三个原则。</p:text>
  </p:cm>
</p:cmLst>
</file>

<file path=ppt/comments/comment27.xml><?xml version="1.0" encoding="utf-8"?>
<p:cmLst xmlns:a="http://schemas.openxmlformats.org/drawingml/2006/main" xmlns:r="http://schemas.openxmlformats.org/officeDocument/2006/relationships" xmlns:p="http://schemas.openxmlformats.org/presentationml/2006/main">
  <p:cm authorId="1" dt="2017-09-27T16:53:27.404" idx="30">
    <p:pos x="10" y="10"/>
    <p:text>介绍协会的信息，讲座完成。</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09-27T12:07:13.553" idx="3">
    <p:pos x="10" y="10"/>
    <p:text>描述一下野外的特点，然后跟城市环境进行比较。
跟城市环境相比，野外远离医院。
跟室内环境相比，野外更容易被雨雪、烈日、大风等天气情况影响。
相比城市而言，野外交通不便，缺乏干净的水，没有电等等。
然后说明在野外，我们不能用传统医学的方式思考，要考虑到野外的特殊性。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7-09-27T12:22:34.780" idx="4">
    <p:pos x="10" y="10"/>
    <p:text>国际野外医学协会（WMAI）
国际野外医学协会起源于美国，于1983年成立，是一家拥有三十年历史的国际组织，为专业医学或业余人员提供专业技能培训，在资源匮乏的地方及偏远地区施行实用野外急救技术及病患照顾技能。我们的课程经美国职业医师委员监督和持续的修改，已于世界七大洲被广泛教授。国际野外医学协会每年在世界范围内培训超过8,000名受过拥有医学或无医学基础的学生。我们的學員包括大学、专科学院、医学院、营地、户外探险公司、乡村救护服务、私人企业以及政府实体等。国际野外医学协会还针对世界各医疗保健资源配置较低的地区培养响应者和实践者。
图上的两位分别是Peter和DJ，Peter是WMA的创始人和第一任主席。DJ是现在WMA的老大，主席和医学主管。</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7-09-27T12:25:07.492" idx="5">
    <p:pos x="10" y="10"/>
    <p:text>一群人去探险，有以下特点：
一般来说成员的身体都很健康。
队里的医务角色人员都知道大家的病史。
大部分的内科疾病都是可预期的。
队里谁是医疗角色一开始就订好了。
大部分的环境伤害是可以预料到的。.
医药包可以根据探险内容来提前制定好。
如何撤离之前探线的时候就有数。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7-09-27T12:31:32.644" idx="6">
    <p:pos x="10" y="10"/>
    <p:text>想要降低风险，但是有可能会跟我们活动的理念相冲突。
户外人作为医疗人员的角色是次要的，主要角色是向导和教练。
工作的一部分有可能包括了向别人教授野外急救。
小孩子有时候闹毛病是因为生病，有时候是因为缺乏管教，很难区分两者。</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7-09-27T12:34:51.559" idx="7">
    <p:pos x="10" y="10"/>
    <p:text>一般而言有职业医生。
关于治病和撤离都有相应的方案。
撤离的费用昂贵。 
钻井平台里医疗包的设计者本身可能不在野外，不了解野外的情况。 
医疗人员有可能不是专职的，还有医疗以外的工作要做。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7-09-27T14:15:11.307" idx="8">
    <p:pos x="10" y="10"/>
    <p:text>在战场上，制定好的方案有时候难以执行。
很多时候民用的紧急医疗服务标准无法得到执行。
医务员有其他的作战任务，先毙了敌人再处治伤患。
着重点是穿刺创伤。
急救人员的责任还有处治疾病，但是在战场上往往情况紧急来不及处理。
相比民用设施而言，军用的装备更加高级。例如美国空军的EDEMT。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7-09-27T14:19:08.339" idx="9">
    <p:pos x="10" y="10"/>
    <p:text>整个指挥链里面已经定好了医务员的角色。
病情和病人的位置都可能是确定或不确定的。
户外技术专家更医疗专家同样重要。
经常跟EMS合作，但是跟城市里EMS的高的施救标准相比，野外救援往往达不到他们的程度。
偶尔跟城市急救系统的具体执行方案的办法有冲突，这时候需要对院前急救的范围有一个很好的了解。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3ACBF204-E916-430B-B7E7-47430F76B2C2}" type="slidenum">
              <a:rPr lang="en-US"/>
              <a:pPr>
                <a:defRPr/>
              </a:pPr>
              <a:t>‹#›</a:t>
            </a:fld>
            <a:endParaRPr lang="en-US"/>
          </a:p>
        </p:txBody>
      </p:sp>
    </p:spTree>
    <p:extLst>
      <p:ext uri="{BB962C8B-B14F-4D97-AF65-F5344CB8AC3E}">
        <p14:creationId xmlns:p14="http://schemas.microsoft.com/office/powerpoint/2010/main" val="431626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p:txBody>
          <a:bodyPr/>
          <a:lstStyle/>
          <a:p>
            <a:pPr>
              <a:defRPr/>
            </a:pPr>
            <a:fld id="{C7567D59-58C9-4945-9971-3AD2BA9AEF6A}" type="slidenum">
              <a:rPr lang="en-US" altLang="zh-CN" smtClean="0"/>
              <a:pPr>
                <a:defRPr/>
              </a:pPr>
              <a:t>1</a:t>
            </a:fld>
            <a:endParaRPr lang="en-US" altLang="zh-CN"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buFontTx/>
              <a:buChar char="•"/>
            </a:pPr>
            <a:r>
              <a:rPr lang="en-US" altLang="zh-CN" dirty="0" smtClean="0"/>
              <a:t>Photo: ICESAR; Glacier Jeep</a:t>
            </a:r>
          </a:p>
          <a:p>
            <a:pPr eaLnBrk="1" hangingPunct="1">
              <a:buFontTx/>
              <a:buChar char="•"/>
            </a:pPr>
            <a:r>
              <a:rPr lang="en-US" altLang="zh-CN" dirty="0" smtClean="0"/>
              <a:t>This presentation is for use in WFR as a course introduction.</a:t>
            </a:r>
          </a:p>
          <a:p>
            <a:pPr eaLnBrk="1" hangingPunct="1">
              <a:buFontTx/>
              <a:buChar char="•"/>
            </a:pPr>
            <a:r>
              <a:rPr lang="en-US" altLang="zh-CN" dirty="0" smtClean="0"/>
              <a:t>It is optional but recommended.</a:t>
            </a:r>
          </a:p>
          <a:p>
            <a:pPr eaLnBrk="1" hangingPunct="1">
              <a:buFontTx/>
              <a:buChar char="•"/>
            </a:pPr>
            <a:r>
              <a:rPr lang="en-US" altLang="zh-CN" dirty="0" smtClean="0"/>
              <a:t>This is an opportunity to discuss wilderness context and the spectrum of pre-hospital care.</a:t>
            </a:r>
          </a:p>
          <a:p>
            <a:pPr eaLnBrk="1" hangingPunct="1">
              <a:buFontTx/>
              <a:buChar char="•"/>
            </a:pPr>
            <a:r>
              <a:rPr lang="en-US" altLang="zh-CN" dirty="0" smtClean="0"/>
              <a:t>It is an opportunity to discuss the various roles a WFR may play. </a:t>
            </a:r>
          </a:p>
        </p:txBody>
      </p:sp>
    </p:spTree>
    <p:extLst>
      <p:ext uri="{BB962C8B-B14F-4D97-AF65-F5344CB8AC3E}">
        <p14:creationId xmlns:p14="http://schemas.microsoft.com/office/powerpoint/2010/main" val="331483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p:txBody>
          <a:bodyPr/>
          <a:lstStyle/>
          <a:p>
            <a:pPr>
              <a:defRPr/>
            </a:pPr>
            <a:fld id="{6EAF93AC-0D06-48F1-B93D-493D228F8508}" type="slidenum">
              <a:rPr lang="en-US" altLang="zh-CN" smtClean="0"/>
              <a:pPr>
                <a:defRPr/>
              </a:pPr>
              <a:t>10</a:t>
            </a:fld>
            <a:endParaRPr lang="en-US" altLang="zh-CN"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altLang="zh-CN" smtClean="0"/>
              <a:t>Photo: Alan Briety</a:t>
            </a:r>
          </a:p>
          <a:p>
            <a:pPr eaLnBrk="1" hangingPunct="1"/>
            <a:r>
              <a:rPr lang="en-US" altLang="zh-CN" smtClean="0"/>
              <a:t>Voyaging:</a:t>
            </a:r>
          </a:p>
          <a:p>
            <a:pPr eaLnBrk="1" hangingPunct="1">
              <a:buFontTx/>
              <a:buChar char="•"/>
            </a:pPr>
            <a:r>
              <a:rPr lang="en-US" altLang="zh-CN" smtClean="0"/>
              <a:t> Offshore is most remote wilderness on earth.</a:t>
            </a:r>
          </a:p>
          <a:p>
            <a:pPr eaLnBrk="1" hangingPunct="1">
              <a:buFontTx/>
              <a:buChar char="•"/>
            </a:pPr>
            <a:r>
              <a:rPr lang="en-US" altLang="zh-CN" smtClean="0"/>
              <a:t> But, boats can carry more medical supplies and equipment than a backpacker.</a:t>
            </a:r>
          </a:p>
          <a:p>
            <a:pPr eaLnBrk="1" hangingPunct="1">
              <a:buFontTx/>
              <a:buChar char="•"/>
            </a:pPr>
            <a:r>
              <a:rPr lang="en-US" altLang="zh-CN" smtClean="0"/>
              <a:t> Evac times can be days to weeks. </a:t>
            </a:r>
          </a:p>
          <a:p>
            <a:pPr eaLnBrk="1" hangingPunct="1">
              <a:buFontTx/>
              <a:buChar char="•"/>
            </a:pPr>
            <a:r>
              <a:rPr lang="en-US" altLang="zh-CN" smtClean="0"/>
              <a:t> Medical officers have more latitude in scope of practice allowed by law.</a:t>
            </a:r>
          </a:p>
          <a:p>
            <a:pPr eaLnBrk="1" hangingPunct="1">
              <a:buFontTx/>
              <a:buChar char="•"/>
            </a:pPr>
            <a:r>
              <a:rPr lang="en-US" altLang="zh-CN" smtClean="0"/>
              <a:t> A small boat at sea can be a perpetually unstable environment.</a:t>
            </a:r>
          </a:p>
          <a:p>
            <a:pPr eaLnBrk="1" hangingPunct="1">
              <a:buFontTx/>
              <a:buChar char="•"/>
            </a:pPr>
            <a:r>
              <a:rPr lang="en-US" altLang="zh-CN" smtClean="0"/>
              <a:t> Evacuations at sea are especially high-risk. </a:t>
            </a:r>
          </a:p>
        </p:txBody>
      </p:sp>
    </p:spTree>
    <p:extLst>
      <p:ext uri="{BB962C8B-B14F-4D97-AF65-F5344CB8AC3E}">
        <p14:creationId xmlns:p14="http://schemas.microsoft.com/office/powerpoint/2010/main" val="378571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p:txBody>
          <a:bodyPr/>
          <a:lstStyle/>
          <a:p>
            <a:pPr>
              <a:defRPr/>
            </a:pPr>
            <a:fld id="{FE8A6510-FDBA-4041-B621-A5F5660FBB9B}" type="slidenum">
              <a:rPr lang="en-US" altLang="zh-CN" smtClean="0"/>
              <a:pPr>
                <a:defRPr/>
              </a:pPr>
              <a:t>12</a:t>
            </a:fld>
            <a:endParaRPr lang="en-US" altLang="zh-CN"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altLang="zh-CN" smtClean="0"/>
              <a:t>Photo: NOAA</a:t>
            </a:r>
          </a:p>
          <a:p>
            <a:pPr eaLnBrk="1" hangingPunct="1"/>
            <a:r>
              <a:rPr lang="en-US" altLang="zh-CN" smtClean="0"/>
              <a:t>Disaster:</a:t>
            </a:r>
          </a:p>
          <a:p>
            <a:pPr eaLnBrk="1" hangingPunct="1">
              <a:buFontTx/>
              <a:buChar char="•"/>
            </a:pPr>
            <a:r>
              <a:rPr lang="en-US" altLang="zh-CN" smtClean="0"/>
              <a:t> Difficult to anticipate medical problems.</a:t>
            </a:r>
          </a:p>
          <a:p>
            <a:pPr eaLnBrk="1" hangingPunct="1">
              <a:buFontTx/>
              <a:buChar char="•"/>
            </a:pPr>
            <a:r>
              <a:rPr lang="en-US" altLang="zh-CN" smtClean="0"/>
              <a:t> Infrastructure may be destroyed.</a:t>
            </a:r>
          </a:p>
          <a:p>
            <a:pPr eaLnBrk="1" hangingPunct="1">
              <a:buFontTx/>
              <a:buChar char="•"/>
            </a:pPr>
            <a:r>
              <a:rPr lang="en-US" altLang="zh-CN" smtClean="0"/>
              <a:t> Demands ability to function with medical support, and without it.</a:t>
            </a:r>
          </a:p>
          <a:p>
            <a:pPr eaLnBrk="1" hangingPunct="1">
              <a:buFontTx/>
              <a:buChar char="•"/>
            </a:pPr>
            <a:r>
              <a:rPr lang="en-US" altLang="zh-CN" smtClean="0"/>
              <a:t> Rescue personnel may have enough problems just looking after themselves. </a:t>
            </a:r>
          </a:p>
          <a:p>
            <a:pPr eaLnBrk="1" hangingPunct="1"/>
            <a:r>
              <a:rPr lang="en-US" altLang="zh-CN" smtClean="0"/>
              <a:t>	</a:t>
            </a:r>
          </a:p>
          <a:p>
            <a:pPr eaLnBrk="1" hangingPunct="1"/>
            <a:r>
              <a:rPr lang="en-US" altLang="zh-CN" smtClean="0"/>
              <a:t>Large Photo: NOAA; Hurricane Katrina</a:t>
            </a:r>
          </a:p>
        </p:txBody>
      </p:sp>
    </p:spTree>
    <p:extLst>
      <p:ext uri="{BB962C8B-B14F-4D97-AF65-F5344CB8AC3E}">
        <p14:creationId xmlns:p14="http://schemas.microsoft.com/office/powerpoint/2010/main" val="155337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8DA84BB-C47F-44EE-9257-FD3D7929EA6D}" type="slidenum">
              <a:rPr lang="en-US" altLang="zh-CN" smtClean="0"/>
              <a:pPr eaLnBrk="1" hangingPunct="1">
                <a:defRPr/>
              </a:pPr>
              <a:t>13</a:t>
            </a:fld>
            <a:endParaRPr lang="en-US" altLang="zh-CN"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r>
              <a:rPr lang="en-US" altLang="zh-CN" smtClean="0"/>
              <a:t>Peter Goth is the founder and first president of WMA. </a:t>
            </a:r>
          </a:p>
          <a:p>
            <a:pPr eaLnBrk="1" hangingPunct="1">
              <a:buFontTx/>
              <a:buChar char="•"/>
            </a:pPr>
            <a:r>
              <a:rPr lang="en-US" altLang="zh-CN" smtClean="0"/>
              <a:t>David Johnson is the current owner, president, and medical director. </a:t>
            </a:r>
          </a:p>
          <a:p>
            <a:pPr eaLnBrk="1" hangingPunct="1">
              <a:buFontTx/>
              <a:buChar char="•"/>
            </a:pPr>
            <a:r>
              <a:rPr lang="en-US" altLang="zh-CN" smtClean="0"/>
              <a:t>The flowers could not be avoided.</a:t>
            </a:r>
          </a:p>
        </p:txBody>
      </p:sp>
    </p:spTree>
    <p:extLst>
      <p:ext uri="{BB962C8B-B14F-4D97-AF65-F5344CB8AC3E}">
        <p14:creationId xmlns:p14="http://schemas.microsoft.com/office/powerpoint/2010/main" val="212263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p:txBody>
          <a:bodyPr/>
          <a:lstStyle/>
          <a:p>
            <a:pPr>
              <a:defRPr/>
            </a:pPr>
            <a:fld id="{7D55165C-A096-4F9B-AEC9-3A0224587C15}" type="slidenum">
              <a:rPr lang="en-US" altLang="zh-CN" smtClean="0"/>
              <a:pPr>
                <a:defRPr/>
              </a:pPr>
              <a:t>14</a:t>
            </a:fld>
            <a:endParaRPr lang="en-US" altLang="zh-CN" dirty="0" smtClean="0"/>
          </a:p>
        </p:txBody>
      </p:sp>
      <p:sp>
        <p:nvSpPr>
          <p:cNvPr id="40962" name="Rectangle 2"/>
          <p:cNvSpPr>
            <a:spLocks noGrp="1" noChangeArrowheads="1"/>
          </p:cNvSpPr>
          <p:nvPr>
            <p:ph type="body" idx="1"/>
          </p:nvPr>
        </p:nvSpPr>
        <p:spPr>
          <a:xfrm>
            <a:off x="909638" y="4343400"/>
            <a:ext cx="5038725" cy="4119563"/>
          </a:xfrm>
          <a:noFill/>
          <a:ln/>
        </p:spPr>
        <p:txBody>
          <a:bodyPr lIns="90623" tIns="44517" rIns="90623" bIns="44517"/>
          <a:lstStyle/>
          <a:p>
            <a:pPr eaLnBrk="1" hangingPunct="1">
              <a:buFontTx/>
              <a:buChar char="•"/>
            </a:pPr>
            <a:r>
              <a:rPr lang="en-US" altLang="zh-CN" smtClean="0"/>
              <a:t>Photo: Jeff Isaac; skier vs tree. Fortunately for him he was wearing body armor. </a:t>
            </a:r>
          </a:p>
          <a:p>
            <a:pPr eaLnBrk="1" hangingPunct="1">
              <a:buFontTx/>
              <a:buChar char="•"/>
            </a:pPr>
            <a:r>
              <a:rPr lang="en-US" altLang="zh-CN" smtClean="0"/>
              <a:t>This is a large abrasion overlying a hematoma. </a:t>
            </a:r>
          </a:p>
          <a:p>
            <a:pPr eaLnBrk="1" hangingPunct="1">
              <a:buFontTx/>
              <a:buChar char="•"/>
            </a:pPr>
            <a:r>
              <a:rPr lang="en-US" altLang="zh-CN" smtClean="0"/>
              <a:t>Because of the amount of pain, it took a while to determine that there was no critical system injury, and no unstable musculoskeletal injury. </a:t>
            </a:r>
          </a:p>
          <a:p>
            <a:pPr eaLnBrk="1" hangingPunct="1">
              <a:buFontTx/>
              <a:buChar char="•"/>
            </a:pPr>
            <a:r>
              <a:rPr lang="en-US" altLang="zh-CN" smtClean="0"/>
              <a:t>Now the major concern is wound cleaning and the A’ of infection and pain. </a:t>
            </a:r>
          </a:p>
        </p:txBody>
      </p:sp>
      <p:sp>
        <p:nvSpPr>
          <p:cNvPr id="40963" name="Rectangle 3"/>
          <p:cNvSpPr>
            <a:spLocks noGrp="1" noRot="1" noChangeAspect="1" noChangeArrowheads="1" noTextEdit="1"/>
          </p:cNvSpPr>
          <p:nvPr>
            <p:ph type="sldImg"/>
          </p:nvPr>
        </p:nvSpPr>
        <p:spPr>
          <a:xfrm>
            <a:off x="1119188" y="690563"/>
            <a:ext cx="4619625" cy="3465512"/>
          </a:xfrm>
          <a:ln w="12700" cap="flat">
            <a:solidFill>
              <a:schemeClr val="tx1"/>
            </a:solidFill>
          </a:ln>
        </p:spPr>
      </p:sp>
    </p:spTree>
    <p:extLst>
      <p:ext uri="{BB962C8B-B14F-4D97-AF65-F5344CB8AC3E}">
        <p14:creationId xmlns:p14="http://schemas.microsoft.com/office/powerpoint/2010/main" val="314815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D93B08F0-71B5-45B9-A1BE-5B093925E205}" type="slidenum">
              <a:rPr lang="en-US" smtClean="0"/>
              <a:pPr>
                <a:defRPr/>
              </a:pPr>
              <a:t>15</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buFontTx/>
              <a:buChar char="•"/>
            </a:pPr>
            <a:r>
              <a:rPr lang="en-US" altLang="zh-CN" smtClean="0"/>
              <a:t>Photo: Crested Butte EMS. </a:t>
            </a:r>
          </a:p>
          <a:p>
            <a:pPr eaLnBrk="1" hangingPunct="1">
              <a:buFontTx/>
              <a:buChar char="•"/>
            </a:pPr>
            <a:r>
              <a:rPr lang="en-US" altLang="zh-CN" smtClean="0"/>
              <a:t>Snow machine accident. This patient set the world record for a snow machine jump. Unfortunately, landing under his machine disqualified him. </a:t>
            </a:r>
          </a:p>
          <a:p>
            <a:pPr eaLnBrk="1" hangingPunct="1">
              <a:buFontTx/>
              <a:buChar char="•"/>
            </a:pPr>
            <a:r>
              <a:rPr lang="en-US" altLang="zh-CN" smtClean="0"/>
              <a:t>Angulated, open fracture of the distal tibia and fibula. This deformity was reduced with TIP. </a:t>
            </a:r>
          </a:p>
          <a:p>
            <a:pPr eaLnBrk="1" hangingPunct="1">
              <a:buFontTx/>
              <a:buChar char="•"/>
            </a:pPr>
            <a:r>
              <a:rPr lang="en-US" altLang="zh-CN" smtClean="0"/>
              <a:t>The tibia is covered with blood and protruding through the wound. Complete reduction required pulling the skin out from under the bone end with a gloved finger. </a:t>
            </a:r>
          </a:p>
          <a:p>
            <a:pPr eaLnBrk="1" hangingPunct="1">
              <a:buFontTx/>
              <a:buChar char="•"/>
            </a:pPr>
            <a:r>
              <a:rPr lang="en-US" altLang="zh-CN" smtClean="0"/>
              <a:t>The field splint has been loosened for wound care and examination. Note the hands-on stable. Note the gloves. The practitioner was also wearing eye protection.  </a:t>
            </a:r>
          </a:p>
        </p:txBody>
      </p:sp>
    </p:spTree>
    <p:extLst>
      <p:ext uri="{BB962C8B-B14F-4D97-AF65-F5344CB8AC3E}">
        <p14:creationId xmlns:p14="http://schemas.microsoft.com/office/powerpoint/2010/main" val="70387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96919174-8E79-43C0-906D-5D80AAC86333}" type="slidenum">
              <a:rPr lang="en-US" smtClean="0"/>
              <a:pPr>
                <a:defRPr/>
              </a:pPr>
              <a:t>16</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buFontTx/>
              <a:buChar char="•"/>
            </a:pPr>
            <a:r>
              <a:rPr lang="en-US" altLang="zh-CN" smtClean="0"/>
              <a:t>Photo: Jeff Isaac </a:t>
            </a:r>
          </a:p>
          <a:p>
            <a:pPr eaLnBrk="1" hangingPunct="1">
              <a:buFontTx/>
              <a:buChar char="•"/>
            </a:pPr>
            <a:r>
              <a:rPr lang="en-US" altLang="zh-CN" smtClean="0"/>
              <a:t>Fracture/dislocation of the wrist. Snowboard accident. </a:t>
            </a:r>
          </a:p>
          <a:p>
            <a:pPr eaLnBrk="1" hangingPunct="1">
              <a:buFontTx/>
              <a:buChar char="•"/>
            </a:pPr>
            <a:r>
              <a:rPr lang="en-US" altLang="zh-CN" smtClean="0"/>
              <a:t>This deformity quickly resulted in distal numbness. </a:t>
            </a:r>
          </a:p>
          <a:p>
            <a:pPr eaLnBrk="1" hangingPunct="1">
              <a:buFontTx/>
              <a:buChar char="•"/>
            </a:pPr>
            <a:r>
              <a:rPr lang="en-US" altLang="zh-CN" smtClean="0"/>
              <a:t> Unlike the grossly deformed ankle fx/dislocation in case 14, this was very difficulty to realign and required surgical stabilization.</a:t>
            </a:r>
          </a:p>
          <a:p>
            <a:pPr eaLnBrk="1" hangingPunct="1">
              <a:buFontTx/>
              <a:buChar char="•"/>
            </a:pPr>
            <a:r>
              <a:rPr lang="en-US" altLang="zh-CN" smtClean="0"/>
              <a:t> In the field this would be a limb threatening emergency. Sometime TIP is not possible but you don’t know until you try. </a:t>
            </a:r>
          </a:p>
          <a:p>
            <a:pPr eaLnBrk="1" hangingPunct="1">
              <a:buFontTx/>
              <a:buChar char="•"/>
            </a:pPr>
            <a:r>
              <a:rPr lang="en-US" altLang="zh-CN" smtClean="0"/>
              <a:t>See also the skin tenting and ischemia over the ulnar styloid. Over time, this degree of skin ischemia will result in skin breakdown. </a:t>
            </a:r>
          </a:p>
        </p:txBody>
      </p:sp>
    </p:spTree>
    <p:extLst>
      <p:ext uri="{BB962C8B-B14F-4D97-AF65-F5344CB8AC3E}">
        <p14:creationId xmlns:p14="http://schemas.microsoft.com/office/powerpoint/2010/main" val="226300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18DA8FE-09C9-468C-B480-4D78B02F1386}" type="slidenum">
              <a:rPr lang="en-US" altLang="zh-CN" smtClean="0"/>
              <a:pPr eaLnBrk="1" hangingPunct="1">
                <a:defRPr/>
              </a:pPr>
              <a:t>17</a:t>
            </a:fld>
            <a:endParaRPr lang="en-US" altLang="zh-CN"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r>
              <a:rPr lang="en-US" altLang="zh-CN" smtClean="0"/>
              <a:t>Photo: Justina Leskow. Aboard the SSV Robert C. Seamans, mid-Pacific. </a:t>
            </a:r>
          </a:p>
        </p:txBody>
      </p:sp>
    </p:spTree>
    <p:extLst>
      <p:ext uri="{BB962C8B-B14F-4D97-AF65-F5344CB8AC3E}">
        <p14:creationId xmlns:p14="http://schemas.microsoft.com/office/powerpoint/2010/main" val="140896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E46E896-4377-417A-90CF-0F45CF94CDB0}" type="slidenum">
              <a:rPr lang="en-US" altLang="zh-CN" smtClean="0"/>
              <a:pPr eaLnBrk="1" hangingPunct="1">
                <a:defRPr/>
              </a:pPr>
              <a:t>18</a:t>
            </a:fld>
            <a:endParaRPr lang="en-US" altLang="zh-CN"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buFontTx/>
              <a:buChar char="•"/>
            </a:pPr>
            <a:r>
              <a:rPr lang="en-US" altLang="zh-CN" smtClean="0"/>
              <a:t>Three parts intended to be accomplished in order.</a:t>
            </a:r>
          </a:p>
          <a:p>
            <a:pPr eaLnBrk="1" hangingPunct="1">
              <a:buFontTx/>
              <a:buChar char="•"/>
            </a:pPr>
            <a:r>
              <a:rPr lang="en-US" altLang="zh-CN" smtClean="0"/>
              <a:t>An organized and rehearsed format for gathering information will vastly improve efficiency, especially when stress is high.</a:t>
            </a:r>
          </a:p>
        </p:txBody>
      </p:sp>
    </p:spTree>
    <p:extLst>
      <p:ext uri="{BB962C8B-B14F-4D97-AF65-F5344CB8AC3E}">
        <p14:creationId xmlns:p14="http://schemas.microsoft.com/office/powerpoint/2010/main" val="408907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9876D08-FC2C-4295-B482-BC1BAC65EED8}" type="slidenum">
              <a:rPr lang="en-US" altLang="zh-CN" smtClean="0"/>
              <a:pPr eaLnBrk="1" hangingPunct="1">
                <a:defRPr/>
              </a:pPr>
              <a:t>19</a:t>
            </a:fld>
            <a:endParaRPr lang="en-US" altLang="zh-CN"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buFontTx/>
              <a:buChar char="•"/>
            </a:pPr>
            <a:r>
              <a:rPr lang="en-US" altLang="zh-CN" smtClean="0"/>
              <a:t>Three parts of each part of the PAS.</a:t>
            </a:r>
          </a:p>
          <a:p>
            <a:pPr eaLnBrk="1" hangingPunct="1">
              <a:buFontTx/>
              <a:buChar char="•"/>
            </a:pPr>
            <a:r>
              <a:rPr lang="en-US" altLang="zh-CN" smtClean="0"/>
              <a:t>Note sub heading: Stabilize the scene. Be sure you’re safe, be sure your team is safe, and be sure the patient is safe from further harm. Figure out what is going on and how many people are involved.</a:t>
            </a:r>
          </a:p>
        </p:txBody>
      </p:sp>
    </p:spTree>
    <p:extLst>
      <p:ext uri="{BB962C8B-B14F-4D97-AF65-F5344CB8AC3E}">
        <p14:creationId xmlns:p14="http://schemas.microsoft.com/office/powerpoint/2010/main" val="4011642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09F2B6B-5010-4010-8CDD-84DF7F6877D6}" type="slidenum">
              <a:rPr lang="en-US" altLang="zh-CN" smtClean="0"/>
              <a:pPr eaLnBrk="1" hangingPunct="1">
                <a:defRPr/>
              </a:pPr>
              <a:t>20</a:t>
            </a:fld>
            <a:endParaRPr lang="en-US" altLang="zh-CN"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altLang="zh-CN" smtClean="0"/>
              <a:t>Note the sub heading: stabilize the patient</a:t>
            </a:r>
          </a:p>
          <a:p>
            <a:pPr eaLnBrk="1" hangingPunct="1"/>
            <a:r>
              <a:rPr lang="en-US" altLang="zh-CN" smtClean="0"/>
              <a:t>Three parts of the initial assessment</a:t>
            </a:r>
          </a:p>
          <a:p>
            <a:pPr eaLnBrk="1" hangingPunct="1"/>
            <a:r>
              <a:rPr lang="en-US" altLang="zh-CN" smtClean="0"/>
              <a:t>\</a:t>
            </a:r>
          </a:p>
        </p:txBody>
      </p:sp>
    </p:spTree>
    <p:extLst>
      <p:ext uri="{BB962C8B-B14F-4D97-AF65-F5344CB8AC3E}">
        <p14:creationId xmlns:p14="http://schemas.microsoft.com/office/powerpoint/2010/main" val="125006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p:txBody>
          <a:bodyPr/>
          <a:lstStyle/>
          <a:p>
            <a:pPr>
              <a:defRPr/>
            </a:pPr>
            <a:fld id="{6D118AEF-835E-4972-AF69-825B2958AAA9}" type="slidenum">
              <a:rPr lang="en-US" altLang="zh-CN" smtClean="0"/>
              <a:pPr>
                <a:defRPr/>
              </a:pPr>
              <a:t>2</a:t>
            </a:fld>
            <a:endParaRPr lang="en-US" altLang="zh-CN"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Photo: Brad Sablosky; Skywagon BS185, Northern Quebec</a:t>
            </a:r>
          </a:p>
          <a:p>
            <a:pPr eaLnBrk="1" hangingPunct="1"/>
            <a:r>
              <a:rPr lang="en-US" altLang="zh-CN" smtClean="0"/>
              <a:t>Expedition medicine:</a:t>
            </a:r>
          </a:p>
          <a:p>
            <a:pPr eaLnBrk="1" hangingPunct="1">
              <a:buFontTx/>
              <a:buChar char="•"/>
            </a:pPr>
            <a:r>
              <a:rPr lang="en-US" altLang="zh-CN" smtClean="0"/>
              <a:t> Usually an intact group that starts out healthy.</a:t>
            </a:r>
          </a:p>
          <a:p>
            <a:pPr eaLnBrk="1" hangingPunct="1">
              <a:buFontTx/>
              <a:buChar char="•"/>
            </a:pPr>
            <a:r>
              <a:rPr lang="en-US" altLang="zh-CN" smtClean="0"/>
              <a:t> The medical officer usually knows the patient. </a:t>
            </a:r>
          </a:p>
          <a:p>
            <a:pPr eaLnBrk="1" hangingPunct="1">
              <a:buFontTx/>
              <a:buChar char="•"/>
            </a:pPr>
            <a:r>
              <a:rPr lang="en-US" altLang="zh-CN" smtClean="0"/>
              <a:t> Most medical problems can be anticipated.</a:t>
            </a:r>
          </a:p>
          <a:p>
            <a:pPr eaLnBrk="1" hangingPunct="1">
              <a:buFontTx/>
              <a:buChar char="•"/>
            </a:pPr>
            <a:r>
              <a:rPr lang="en-US" altLang="zh-CN" smtClean="0"/>
              <a:t> The medical officer’s role is defined in advance.</a:t>
            </a:r>
          </a:p>
          <a:p>
            <a:pPr eaLnBrk="1" hangingPunct="1">
              <a:buFontTx/>
              <a:buChar char="•"/>
            </a:pPr>
            <a:r>
              <a:rPr lang="en-US" altLang="zh-CN" smtClean="0"/>
              <a:t> Most environmental challenges can be anticipated.</a:t>
            </a:r>
          </a:p>
          <a:p>
            <a:pPr eaLnBrk="1" hangingPunct="1">
              <a:buFontTx/>
              <a:buChar char="•"/>
            </a:pPr>
            <a:r>
              <a:rPr lang="en-US" altLang="zh-CN" smtClean="0"/>
              <a:t> Medical kit can be customized to trip.</a:t>
            </a:r>
          </a:p>
          <a:p>
            <a:pPr eaLnBrk="1" hangingPunct="1">
              <a:buFontTx/>
              <a:buChar char="•"/>
            </a:pPr>
            <a:r>
              <a:rPr lang="en-US" altLang="zh-CN" smtClean="0"/>
              <a:t> Evacuation options can be scouted in advance.</a:t>
            </a:r>
          </a:p>
          <a:p>
            <a:pPr eaLnBrk="1" hangingPunct="1"/>
            <a:r>
              <a:rPr lang="en-US" altLang="zh-CN" smtClean="0"/>
              <a:t>Photo: Greg Friese; Boundary Waters, MN</a:t>
            </a:r>
          </a:p>
          <a:p>
            <a:pPr eaLnBrk="1" hangingPunct="1"/>
            <a:endParaRPr lang="en-US" altLang="zh-CN" smtClean="0"/>
          </a:p>
          <a:p>
            <a:pPr eaLnBrk="1" hangingPunct="1"/>
            <a:endParaRPr lang="en-US" altLang="zh-CN" smtClean="0"/>
          </a:p>
          <a:p>
            <a:pPr eaLnBrk="1" hangingPunct="1"/>
            <a:r>
              <a:rPr lang="en-US" altLang="zh-CN" smtClean="0"/>
              <a:t>	</a:t>
            </a:r>
          </a:p>
        </p:txBody>
      </p:sp>
    </p:spTree>
    <p:extLst>
      <p:ext uri="{BB962C8B-B14F-4D97-AF65-F5344CB8AC3E}">
        <p14:creationId xmlns:p14="http://schemas.microsoft.com/office/powerpoint/2010/main" val="83024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8F366FC-4364-4B51-956F-5900DD555FD9}" type="slidenum">
              <a:rPr lang="en-US" altLang="zh-CN" smtClean="0"/>
              <a:pPr eaLnBrk="1" hangingPunct="1">
                <a:defRPr/>
              </a:pPr>
              <a:t>21</a:t>
            </a:fld>
            <a:endParaRPr lang="en-US" altLang="zh-CN"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altLang="zh-CN" smtClean="0"/>
              <a:t>Self Explanatory</a:t>
            </a:r>
          </a:p>
        </p:txBody>
      </p:sp>
    </p:spTree>
    <p:extLst>
      <p:ext uri="{BB962C8B-B14F-4D97-AF65-F5344CB8AC3E}">
        <p14:creationId xmlns:p14="http://schemas.microsoft.com/office/powerpoint/2010/main" val="3258959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p:txBody>
          <a:bodyPr/>
          <a:lstStyle/>
          <a:p>
            <a:pPr>
              <a:defRPr/>
            </a:pPr>
            <a:fld id="{26367C8A-9008-4175-886C-1AC1099E43DC}" type="slidenum">
              <a:rPr lang="en-US" altLang="zh-CN" smtClean="0"/>
              <a:pPr>
                <a:defRPr/>
              </a:pPr>
              <a:t>22</a:t>
            </a:fld>
            <a:endParaRPr lang="en-US" altLang="zh-CN"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FontTx/>
              <a:buChar char="•"/>
            </a:pPr>
            <a:r>
              <a:rPr lang="en-US" altLang="zh-CN" smtClean="0"/>
              <a:t> Leonardo DaVinci: Vitruvian man. </a:t>
            </a:r>
          </a:p>
          <a:p>
            <a:pPr eaLnBrk="1" hangingPunct="1">
              <a:buFontTx/>
              <a:buChar char="•"/>
            </a:pPr>
            <a:r>
              <a:rPr lang="en-US" altLang="zh-CN" smtClean="0"/>
              <a:t> General Principles are divided into two presentations; this one and General Principles of Wilderness and Rescue Medicine. They go together, but either may be presented first, depending on instructor preference. </a:t>
            </a:r>
          </a:p>
          <a:p>
            <a:pPr eaLnBrk="1" hangingPunct="1">
              <a:buFontTx/>
              <a:buChar char="•"/>
            </a:pPr>
            <a:r>
              <a:rPr lang="en-US" altLang="zh-CN" smtClean="0"/>
              <a:t> * indicates required content.</a:t>
            </a:r>
          </a:p>
          <a:p>
            <a:pPr eaLnBrk="1" hangingPunct="1">
              <a:buFontTx/>
              <a:buChar char="•"/>
            </a:pPr>
            <a:r>
              <a:rPr lang="en-US" altLang="zh-CN" smtClean="0"/>
              <a:t> The general principles guide the program. </a:t>
            </a:r>
          </a:p>
          <a:p>
            <a:pPr eaLnBrk="1" hangingPunct="1">
              <a:buFontTx/>
              <a:buChar char="•"/>
            </a:pPr>
            <a:r>
              <a:rPr lang="en-US" altLang="zh-CN" smtClean="0"/>
              <a:t> This is the beginning of, and basis for, the kind of critical thinking that we are asking of our students. </a:t>
            </a:r>
          </a:p>
          <a:p>
            <a:pPr eaLnBrk="1" hangingPunct="1"/>
            <a:endParaRPr lang="en-US" altLang="zh-CN" smtClean="0"/>
          </a:p>
          <a:p>
            <a:pPr eaLnBrk="1" hangingPunct="1">
              <a:buFontTx/>
              <a:buChar char="•"/>
            </a:pPr>
            <a:endParaRPr lang="en-US" altLang="zh-CN" smtClean="0"/>
          </a:p>
        </p:txBody>
      </p:sp>
    </p:spTree>
    <p:extLst>
      <p:ext uri="{BB962C8B-B14F-4D97-AF65-F5344CB8AC3E}">
        <p14:creationId xmlns:p14="http://schemas.microsoft.com/office/powerpoint/2010/main" val="3161283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p>
            <a:pPr>
              <a:defRPr/>
            </a:pPr>
            <a:fld id="{A1567A6E-FA98-4AE2-BF20-932A72C7B99B}" type="slidenum">
              <a:rPr lang="en-US" altLang="zh-CN" smtClean="0"/>
              <a:pPr>
                <a:defRPr/>
              </a:pPr>
              <a:t>23</a:t>
            </a:fld>
            <a:endParaRPr lang="en-US" altLang="zh-CN"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buFontTx/>
              <a:buChar char="•"/>
            </a:pPr>
            <a:r>
              <a:rPr lang="en-US" altLang="zh-CN" smtClean="0"/>
              <a:t> This is the question on everyone’s mind. How do I tell the difference?</a:t>
            </a:r>
          </a:p>
          <a:p>
            <a:pPr eaLnBrk="1" hangingPunct="1">
              <a:buFontTx/>
              <a:buChar char="•"/>
            </a:pPr>
            <a:r>
              <a:rPr lang="en-US" altLang="zh-CN" smtClean="0"/>
              <a:t> </a:t>
            </a:r>
            <a:r>
              <a:rPr lang="en-US" altLang="zh-CN" b="1" i="1" smtClean="0"/>
              <a:t>It is a primary goal of this course is to provide the information and develop the skills necessary to make this distinction.</a:t>
            </a:r>
          </a:p>
          <a:p>
            <a:pPr eaLnBrk="1" hangingPunct="1">
              <a:buFontTx/>
              <a:buChar char="•"/>
            </a:pPr>
            <a:r>
              <a:rPr lang="en-US" altLang="zh-CN" smtClean="0"/>
              <a:t> This is the most generic and important diagnosis in medicine and rescue.</a:t>
            </a:r>
          </a:p>
          <a:p>
            <a:pPr eaLnBrk="1" hangingPunct="1">
              <a:buFontTx/>
              <a:buChar char="•"/>
            </a:pPr>
            <a:r>
              <a:rPr lang="en-US" altLang="zh-CN" smtClean="0"/>
              <a:t> Note and mention that the terms “diagnosis”, “assessment”, and “problem” are often used interchangeably. </a:t>
            </a:r>
          </a:p>
          <a:p>
            <a:pPr eaLnBrk="1" hangingPunct="1">
              <a:buFontTx/>
              <a:buChar char="•"/>
            </a:pPr>
            <a:r>
              <a:rPr lang="en-US" altLang="zh-CN" smtClean="0"/>
              <a:t> Assessment moves from generic to specific as time and medical care progresses. We may never be able to make a specific diagnosis in the field, but we should be able to decide if it is serious or not serious. </a:t>
            </a:r>
          </a:p>
          <a:p>
            <a:pPr eaLnBrk="1" hangingPunct="1">
              <a:buFontTx/>
              <a:buChar char="•"/>
            </a:pPr>
            <a:r>
              <a:rPr lang="en-US" altLang="zh-CN" smtClean="0"/>
              <a:t> DJ uses the terms precision and clarity to describe this principle. We don’t need to be precise, but we do need to be clear. </a:t>
            </a:r>
          </a:p>
          <a:p>
            <a:pPr eaLnBrk="1" hangingPunct="1"/>
            <a:endParaRPr lang="en-US" altLang="zh-CN" smtClean="0"/>
          </a:p>
          <a:p>
            <a:pPr eaLnBrk="1" hangingPunct="1"/>
            <a:endParaRPr lang="en-US" altLang="zh-CN" smtClean="0"/>
          </a:p>
        </p:txBody>
      </p:sp>
    </p:spTree>
    <p:extLst>
      <p:ext uri="{BB962C8B-B14F-4D97-AF65-F5344CB8AC3E}">
        <p14:creationId xmlns:p14="http://schemas.microsoft.com/office/powerpoint/2010/main" val="2882933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p:txBody>
          <a:bodyPr/>
          <a:lstStyle/>
          <a:p>
            <a:pPr>
              <a:defRPr/>
            </a:pPr>
            <a:fld id="{6295947C-B16C-45A9-B6E1-A4641BCCE72E}" type="slidenum">
              <a:rPr lang="en-US" altLang="zh-CN" smtClean="0"/>
              <a:pPr>
                <a:defRPr/>
              </a:pPr>
              <a:t>24</a:t>
            </a:fld>
            <a:endParaRPr lang="en-US" altLang="zh-CN"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buFontTx/>
              <a:buChar char="•"/>
            </a:pPr>
            <a:r>
              <a:rPr lang="en-US" altLang="zh-CN" smtClean="0"/>
              <a:t> Photo: US Coast Guard</a:t>
            </a:r>
          </a:p>
          <a:p>
            <a:pPr eaLnBrk="1" hangingPunct="1">
              <a:buFontTx/>
              <a:buChar char="•"/>
            </a:pPr>
            <a:r>
              <a:rPr lang="en-US" altLang="zh-CN" smtClean="0"/>
              <a:t> Every diagnostic distinction we make in this curriculum has practical field application. Here is the first example: Risk vs Benefit judgment is the practical application of the serious vs not serious field assessment.</a:t>
            </a:r>
          </a:p>
          <a:p>
            <a:pPr eaLnBrk="1" hangingPunct="1">
              <a:buFontTx/>
              <a:buChar char="•"/>
            </a:pPr>
            <a:r>
              <a:rPr lang="en-US" altLang="zh-CN" smtClean="0"/>
              <a:t> There is a tendency to run high-risk rescues for low risk problems because people on scene can’t tell the difference between an emergency and something that’s not. </a:t>
            </a:r>
          </a:p>
          <a:p>
            <a:pPr eaLnBrk="1" hangingPunct="1">
              <a:buFontTx/>
              <a:buChar char="•"/>
            </a:pPr>
            <a:r>
              <a:rPr lang="en-US" altLang="zh-CN" smtClean="0"/>
              <a:t> The well trained WFR or WEMT on scene can balance risk and benefit by setting an appropriate level of urgency or restraint. Most backcountry medical problems are not life-threatening and do not warrant a high risk evacuation. </a:t>
            </a:r>
          </a:p>
          <a:p>
            <a:pPr eaLnBrk="1" hangingPunct="1">
              <a:buFontTx/>
              <a:buChar char="•"/>
            </a:pPr>
            <a:r>
              <a:rPr lang="en-US" altLang="zh-CN" smtClean="0"/>
              <a:t> </a:t>
            </a:r>
            <a:r>
              <a:rPr lang="en-US" altLang="zh-CN" b="1" i="1" smtClean="0"/>
              <a:t>It is a primary goal of this course to develop the critical thinking necessary to make this judgment</a:t>
            </a:r>
            <a:r>
              <a:rPr lang="en-US" altLang="zh-CN" b="1" smtClean="0"/>
              <a:t>. </a:t>
            </a:r>
          </a:p>
          <a:p>
            <a:pPr eaLnBrk="1" hangingPunct="1"/>
            <a:endParaRPr lang="en-US" altLang="zh-CN" smtClean="0"/>
          </a:p>
          <a:p>
            <a:pPr eaLnBrk="1" hangingPunct="1">
              <a:buFontTx/>
              <a:buChar char="•"/>
            </a:pPr>
            <a:r>
              <a:rPr lang="en-US" altLang="zh-CN" smtClean="0"/>
              <a:t> FYI – the heli in the photograph crashed during a rescue off the Alaskan coast and killed the seven sailors it had just rescued from a foundering ship. </a:t>
            </a:r>
          </a:p>
          <a:p>
            <a:pPr eaLnBrk="1" hangingPunct="1">
              <a:buFontTx/>
              <a:buChar char="•"/>
            </a:pPr>
            <a:r>
              <a:rPr lang="en-US" altLang="zh-CN" smtClean="0"/>
              <a:t> The helicopter is the high risk icon used in our presentations, but it is not the only form of high risk rescue. Consider night evacs in rough terrain, crossing open water in rough weather, transferring a patient from a yacht to a large ship, and lowering a patient over a cliff face are other examples. </a:t>
            </a:r>
          </a:p>
          <a:p>
            <a:pPr eaLnBrk="1" hangingPunct="1"/>
            <a:endParaRPr lang="en-US" altLang="zh-CN" smtClean="0"/>
          </a:p>
          <a:p>
            <a:pPr eaLnBrk="1" hangingPunct="1"/>
            <a:endParaRPr lang="en-US" altLang="zh-CN" smtClean="0"/>
          </a:p>
          <a:p>
            <a:pPr eaLnBrk="1" hangingPunct="1"/>
            <a:endParaRPr lang="en-US" altLang="zh-CN" smtClean="0"/>
          </a:p>
        </p:txBody>
      </p:sp>
    </p:spTree>
    <p:extLst>
      <p:ext uri="{BB962C8B-B14F-4D97-AF65-F5344CB8AC3E}">
        <p14:creationId xmlns:p14="http://schemas.microsoft.com/office/powerpoint/2010/main" val="113151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p:txBody>
          <a:bodyPr/>
          <a:lstStyle/>
          <a:p>
            <a:pPr>
              <a:defRPr/>
            </a:pPr>
            <a:fld id="{4C21BB03-A519-40C1-8779-E1C929EECB56}" type="slidenum">
              <a:rPr lang="en-US" altLang="zh-CN" smtClean="0"/>
              <a:pPr>
                <a:defRPr/>
              </a:pPr>
              <a:t>25</a:t>
            </a:fld>
            <a:endParaRPr lang="en-US" altLang="zh-CN" dirty="0" smtClean="0"/>
          </a:p>
        </p:txBody>
      </p:sp>
      <p:sp>
        <p:nvSpPr>
          <p:cNvPr id="63490" name="Rectangle 2"/>
          <p:cNvSpPr>
            <a:spLocks noGrp="1" noChangeArrowheads="1"/>
          </p:cNvSpPr>
          <p:nvPr>
            <p:ph type="body" idx="1"/>
          </p:nvPr>
        </p:nvSpPr>
        <p:spPr>
          <a:xfrm>
            <a:off x="909638" y="4343400"/>
            <a:ext cx="5038725" cy="4119563"/>
          </a:xfrm>
          <a:noFill/>
          <a:ln/>
        </p:spPr>
        <p:txBody>
          <a:bodyPr lIns="90623" tIns="44517" rIns="90623" bIns="44517"/>
          <a:lstStyle/>
          <a:p>
            <a:pPr eaLnBrk="1" hangingPunct="1">
              <a:buFontTx/>
              <a:buChar char="•"/>
            </a:pPr>
            <a:r>
              <a:rPr lang="en-US" altLang="zh-CN" smtClean="0"/>
              <a:t>Photo: Jamie Butler. </a:t>
            </a:r>
          </a:p>
          <a:p>
            <a:pPr eaLnBrk="1" hangingPunct="1">
              <a:buFontTx/>
              <a:buChar char="•"/>
            </a:pPr>
            <a:r>
              <a:rPr lang="en-US" altLang="zh-CN" smtClean="0"/>
              <a:t> Probably easy to remove. Definitely would inhibit extrication to medical care. Leaving it in for a long evac also guarantees an infection. This would be a difficult wound to irrigate. Clean the surface, but don’t force fluid into the puncture with a syringe. This will just drive bacteria further into the tissues. You can see that the splinter would carry bacteria through all the soft tissue layers. The chance of infection is high. Treatment for infection should begin immediately, including hot soaks and antibiotics, if available. </a:t>
            </a:r>
          </a:p>
        </p:txBody>
      </p:sp>
      <p:sp>
        <p:nvSpPr>
          <p:cNvPr id="63491" name="Rectangle 3"/>
          <p:cNvSpPr>
            <a:spLocks noGrp="1" noRot="1" noChangeAspect="1" noChangeArrowheads="1" noTextEdit="1"/>
          </p:cNvSpPr>
          <p:nvPr>
            <p:ph type="sldImg"/>
          </p:nvPr>
        </p:nvSpPr>
        <p:spPr>
          <a:xfrm>
            <a:off x="1119188" y="690563"/>
            <a:ext cx="4619625" cy="3465512"/>
          </a:xfrm>
          <a:ln w="12700" cap="flat">
            <a:solidFill>
              <a:schemeClr val="tx1"/>
            </a:solidFill>
          </a:ln>
        </p:spPr>
      </p:sp>
    </p:spTree>
    <p:extLst>
      <p:ext uri="{BB962C8B-B14F-4D97-AF65-F5344CB8AC3E}">
        <p14:creationId xmlns:p14="http://schemas.microsoft.com/office/powerpoint/2010/main" val="58160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p:txBody>
          <a:bodyPr/>
          <a:lstStyle/>
          <a:p>
            <a:pPr>
              <a:defRPr/>
            </a:pPr>
            <a:fld id="{2D990B1E-F7D4-44E5-9045-BCE3243ACB6B}" type="slidenum">
              <a:rPr lang="en-US" altLang="zh-CN" smtClean="0"/>
              <a:pPr>
                <a:defRPr/>
              </a:pPr>
              <a:t>26</a:t>
            </a:fld>
            <a:endParaRPr lang="en-US" altLang="zh-CN"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buFontTx/>
              <a:buChar char="•"/>
            </a:pPr>
            <a:r>
              <a:rPr lang="en-US" altLang="zh-CN" smtClean="0"/>
              <a:t> Photo: Jeff Isaac </a:t>
            </a:r>
          </a:p>
          <a:p>
            <a:pPr eaLnBrk="1" hangingPunct="1">
              <a:buFontTx/>
              <a:buChar char="•"/>
            </a:pPr>
            <a:r>
              <a:rPr lang="en-US" altLang="zh-CN" smtClean="0"/>
              <a:t> People often consider risk to be a simple function of probability….”what are the chances?”</a:t>
            </a:r>
          </a:p>
          <a:p>
            <a:pPr eaLnBrk="1" hangingPunct="1">
              <a:buFontTx/>
              <a:buChar char="•"/>
            </a:pPr>
            <a:r>
              <a:rPr lang="en-US" altLang="zh-CN" smtClean="0"/>
              <a:t> The photograph is from body recover in the Rocky Mountains. The probability of the hiker slipping and falling at the top of the snowfield was probably no greater than his probability of slipping and falling on an ice-covered sidewalk in town. The consequences were far more devastating, therefore the overall risk was much higher. </a:t>
            </a:r>
          </a:p>
          <a:p>
            <a:pPr eaLnBrk="1" hangingPunct="1">
              <a:buFontTx/>
              <a:buChar char="•"/>
            </a:pPr>
            <a:r>
              <a:rPr lang="en-US" altLang="zh-CN" smtClean="0"/>
              <a:t> This same principle applies to minor medical problems like blisters that may be inconsequential in town, but devastating if allowed to become worse in the backcountry.</a:t>
            </a:r>
          </a:p>
          <a:p>
            <a:pPr eaLnBrk="1" hangingPunct="1">
              <a:buFontTx/>
              <a:buChar char="•"/>
            </a:pPr>
            <a:r>
              <a:rPr lang="en-US" altLang="zh-CN" smtClean="0"/>
              <a:t> </a:t>
            </a:r>
            <a:r>
              <a:rPr lang="en-US" altLang="zh-CN" b="1" i="1" smtClean="0"/>
              <a:t>Risk reduction is a primary responsibility of the medical officer, and it includes addressing both probability and consequence</a:t>
            </a:r>
            <a:r>
              <a:rPr lang="en-US" altLang="zh-CN" smtClean="0"/>
              <a:t>. </a:t>
            </a:r>
          </a:p>
          <a:p>
            <a:pPr eaLnBrk="1" hangingPunct="1">
              <a:buFontTx/>
              <a:buChar char="•"/>
            </a:pPr>
            <a:r>
              <a:rPr lang="en-US" altLang="zh-CN" smtClean="0"/>
              <a:t> What ever you do; Avoid high probability , high consequence events.  </a:t>
            </a:r>
          </a:p>
          <a:p>
            <a:pPr eaLnBrk="1" hangingPunct="1"/>
            <a:endParaRPr lang="en-US" altLang="zh-CN" smtClean="0"/>
          </a:p>
        </p:txBody>
      </p:sp>
    </p:spTree>
    <p:extLst>
      <p:ext uri="{BB962C8B-B14F-4D97-AF65-F5344CB8AC3E}">
        <p14:creationId xmlns:p14="http://schemas.microsoft.com/office/powerpoint/2010/main" val="374049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p:txBody>
          <a:bodyPr/>
          <a:lstStyle/>
          <a:p>
            <a:pPr>
              <a:defRPr/>
            </a:pPr>
            <a:fld id="{0BFA6183-6392-4B0F-A569-15B195194264}" type="slidenum">
              <a:rPr lang="en-US" altLang="zh-CN" smtClean="0"/>
              <a:pPr>
                <a:defRPr/>
              </a:pPr>
              <a:t>27</a:t>
            </a:fld>
            <a:endParaRPr lang="en-US" altLang="zh-CN"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buFontTx/>
              <a:buChar char="•"/>
            </a:pPr>
            <a:r>
              <a:rPr lang="en-US" altLang="zh-CN" smtClean="0"/>
              <a:t>Generic to Specific; we are usually limited to a generic assessment in the field. A specific diagnosis can be made when and if x-ray and clinical evaluation is available.</a:t>
            </a:r>
          </a:p>
          <a:p>
            <a:pPr eaLnBrk="1" hangingPunct="1">
              <a:buFontTx/>
              <a:buChar char="•"/>
            </a:pPr>
            <a:r>
              <a:rPr lang="en-US" altLang="zh-CN" smtClean="0"/>
              <a:t>This is an example of clarity vs precision. The injury may be clearly unstable, but we don’t know precisely why. </a:t>
            </a:r>
          </a:p>
          <a:p>
            <a:pPr eaLnBrk="1" hangingPunct="1">
              <a:buFontTx/>
              <a:buChar char="•"/>
            </a:pPr>
            <a:r>
              <a:rPr lang="en-US" altLang="zh-CN" smtClean="0"/>
              <a:t>Remind students that it is possible to have a stable fracture, or an unstable sprain. </a:t>
            </a:r>
          </a:p>
          <a:p>
            <a:pPr eaLnBrk="1" hangingPunct="1">
              <a:buFontTx/>
              <a:buChar char="•"/>
            </a:pPr>
            <a:r>
              <a:rPr lang="en-US" altLang="zh-CN" smtClean="0"/>
              <a:t>Unstable = unsafe to use, may cause further soft tissue or bony injury. Should be stabilized. </a:t>
            </a:r>
          </a:p>
          <a:p>
            <a:pPr eaLnBrk="1" hangingPunct="1">
              <a:buFontTx/>
              <a:buChar char="•"/>
            </a:pPr>
            <a:r>
              <a:rPr lang="en-US" altLang="zh-CN" smtClean="0"/>
              <a:t>Stable = safe to use. Unlikely to cause further injury. May be stabilized for comfort. </a:t>
            </a:r>
          </a:p>
        </p:txBody>
      </p:sp>
    </p:spTree>
    <p:extLst>
      <p:ext uri="{BB962C8B-B14F-4D97-AF65-F5344CB8AC3E}">
        <p14:creationId xmlns:p14="http://schemas.microsoft.com/office/powerpoint/2010/main" val="4075615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p:txBody>
          <a:bodyPr/>
          <a:lstStyle/>
          <a:p>
            <a:pPr>
              <a:defRPr/>
            </a:pPr>
            <a:fld id="{1CC8B129-6C13-4D5F-B55C-CA3E9E8E6D3E}" type="slidenum">
              <a:rPr lang="en-US" altLang="zh-CN" smtClean="0"/>
              <a:pPr>
                <a:defRPr/>
              </a:pPr>
              <a:t>28</a:t>
            </a:fld>
            <a:endParaRPr lang="en-US" altLang="zh-CN"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buFontTx/>
              <a:buChar char="•"/>
            </a:pPr>
            <a:r>
              <a:rPr lang="en-US" altLang="zh-CN" smtClean="0"/>
              <a:t>Snowboard accident. Photo: Jeff Isaac</a:t>
            </a:r>
          </a:p>
          <a:p>
            <a:pPr eaLnBrk="1" hangingPunct="1">
              <a:buFontTx/>
              <a:buChar char="•"/>
            </a:pPr>
            <a:r>
              <a:rPr lang="en-US" altLang="zh-CN" smtClean="0"/>
              <a:t>Severe ankle fx. Involves dital tibia and fibula. It may be a pylon fracture if the articular surface is involved. </a:t>
            </a:r>
          </a:p>
          <a:p>
            <a:pPr eaLnBrk="1" hangingPunct="1">
              <a:buFontTx/>
              <a:buChar char="•"/>
            </a:pPr>
            <a:r>
              <a:rPr lang="en-US" altLang="zh-CN" smtClean="0"/>
              <a:t>This is an example of an unstable injury that requires no manipulation in the field. Distal CSM is good, the deformity is not severe. </a:t>
            </a:r>
          </a:p>
        </p:txBody>
      </p:sp>
    </p:spTree>
    <p:extLst>
      <p:ext uri="{BB962C8B-B14F-4D97-AF65-F5344CB8AC3E}">
        <p14:creationId xmlns:p14="http://schemas.microsoft.com/office/powerpoint/2010/main" val="41524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p:txBody>
          <a:bodyPr/>
          <a:lstStyle/>
          <a:p>
            <a:pPr>
              <a:defRPr/>
            </a:pPr>
            <a:fld id="{EF9D6BEB-B37D-4AD1-9039-041DA0AB1CFD}" type="slidenum">
              <a:rPr lang="en-US" altLang="zh-CN" smtClean="0"/>
              <a:pPr>
                <a:defRPr/>
              </a:pPr>
              <a:t>29</a:t>
            </a:fld>
            <a:endParaRPr lang="en-US" altLang="zh-CN"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buFontTx/>
              <a:buChar char="•"/>
            </a:pPr>
            <a:r>
              <a:rPr lang="en-US" altLang="zh-CN" smtClean="0"/>
              <a:t>Snowboard accident. Photo: Jeff Isaac</a:t>
            </a:r>
          </a:p>
          <a:p>
            <a:pPr eaLnBrk="1" hangingPunct="1">
              <a:buFontTx/>
              <a:buChar char="•"/>
            </a:pPr>
            <a:r>
              <a:rPr lang="en-US" altLang="zh-CN" smtClean="0"/>
              <a:t>Severe ankle fx. Involves dital tibia and fibula. It may be a pylon fracture if the articular surface is involved. </a:t>
            </a:r>
          </a:p>
          <a:p>
            <a:pPr eaLnBrk="1" hangingPunct="1">
              <a:buFontTx/>
              <a:buChar char="•"/>
            </a:pPr>
            <a:r>
              <a:rPr lang="en-US" altLang="zh-CN" smtClean="0"/>
              <a:t>This is an example of an unstable injury that requires no manipulation in the field. Distal CSM is good, the deformity is not severe. </a:t>
            </a:r>
          </a:p>
        </p:txBody>
      </p:sp>
    </p:spTree>
    <p:extLst>
      <p:ext uri="{BB962C8B-B14F-4D97-AF65-F5344CB8AC3E}">
        <p14:creationId xmlns:p14="http://schemas.microsoft.com/office/powerpoint/2010/main" val="3446930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p:txBody>
          <a:bodyPr/>
          <a:lstStyle/>
          <a:p>
            <a:pPr>
              <a:defRPr/>
            </a:pPr>
            <a:fld id="{96DD0FD4-5265-45E8-8574-1951603814B8}" type="slidenum">
              <a:rPr lang="en-US" altLang="zh-CN" smtClean="0"/>
              <a:pPr>
                <a:defRPr/>
              </a:pPr>
              <a:t>30</a:t>
            </a:fld>
            <a:endParaRPr lang="en-US" altLang="zh-CN"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buFontTx/>
              <a:buChar char="•"/>
            </a:pPr>
            <a:r>
              <a:rPr lang="en-US" altLang="zh-CN" smtClean="0"/>
              <a:t>Photo: Alan Bailey, Crested Butte EMS.</a:t>
            </a:r>
          </a:p>
          <a:p>
            <a:pPr eaLnBrk="1" hangingPunct="1">
              <a:buFontTx/>
              <a:buChar char="•"/>
            </a:pPr>
            <a:r>
              <a:rPr lang="en-US" altLang="zh-CN" smtClean="0"/>
              <a:t>Complete splinting usually requires including the joint above and below a long bone injury, or the bone above and below a joint injury.  </a:t>
            </a:r>
          </a:p>
          <a:p>
            <a:pPr eaLnBrk="1" hangingPunct="1">
              <a:buFontTx/>
              <a:buChar char="•"/>
            </a:pPr>
            <a:r>
              <a:rPr lang="en-US" altLang="zh-CN" smtClean="0"/>
              <a:t>Compact splinting is aimed a keeping the patient somewhat functional if at all possible. </a:t>
            </a:r>
          </a:p>
        </p:txBody>
      </p:sp>
    </p:spTree>
    <p:extLst>
      <p:ext uri="{BB962C8B-B14F-4D97-AF65-F5344CB8AC3E}">
        <p14:creationId xmlns:p14="http://schemas.microsoft.com/office/powerpoint/2010/main" val="35051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p>
            <a:pPr>
              <a:defRPr/>
            </a:pPr>
            <a:fld id="{112B8EA6-CACF-42EE-91C3-1A9D39219F8C}" type="slidenum">
              <a:rPr lang="en-US" altLang="zh-CN" smtClean="0"/>
              <a:pPr>
                <a:defRPr/>
              </a:pPr>
              <a:t>3</a:t>
            </a:fld>
            <a:endParaRPr lang="en-US" altLang="zh-CN"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altLang="zh-CN" smtClean="0"/>
              <a:t>Photo: Elliot Rappaport; Arctic Schooner Bowdoin</a:t>
            </a:r>
          </a:p>
          <a:p>
            <a:pPr eaLnBrk="1" hangingPunct="1">
              <a:buFontTx/>
              <a:buChar char="•"/>
            </a:pPr>
            <a:r>
              <a:rPr lang="en-US" altLang="zh-CN" smtClean="0"/>
              <a:t>Wilderness context: Any environment where access to definitive care is delayed by logistics, distance, or hazard, and where the risk to the patient and/or rescuers is increased as a result. </a:t>
            </a:r>
          </a:p>
          <a:p>
            <a:pPr eaLnBrk="1" hangingPunct="1">
              <a:buFontTx/>
              <a:buChar char="•"/>
            </a:pPr>
            <a:r>
              <a:rPr lang="en-US" altLang="zh-CN" smtClean="0"/>
              <a:t>Could be a remote wilderness location or an urban disaster.</a:t>
            </a:r>
          </a:p>
          <a:p>
            <a:pPr eaLnBrk="1" hangingPunct="1">
              <a:buFontTx/>
              <a:buChar char="•"/>
            </a:pPr>
            <a:r>
              <a:rPr lang="en-US" altLang="zh-CN" smtClean="0"/>
              <a:t>Photo: Tom Clausing</a:t>
            </a:r>
          </a:p>
          <a:p>
            <a:pPr eaLnBrk="1" hangingPunct="1"/>
            <a:endParaRPr lang="en-US" altLang="zh-CN" smtClean="0"/>
          </a:p>
        </p:txBody>
      </p:sp>
    </p:spTree>
    <p:extLst>
      <p:ext uri="{BB962C8B-B14F-4D97-AF65-F5344CB8AC3E}">
        <p14:creationId xmlns:p14="http://schemas.microsoft.com/office/powerpoint/2010/main" val="632609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748820A-22BD-441D-9BC7-38C59FE137DB}" type="slidenum">
              <a:rPr lang="en-US" altLang="zh-CN" smtClean="0"/>
              <a:pPr eaLnBrk="1" hangingPunct="1">
                <a:defRPr/>
              </a:pPr>
              <a:t>31</a:t>
            </a:fld>
            <a:endParaRPr lang="en-US" altLang="zh-CN"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altLang="zh-CN" smtClean="0"/>
              <a:t>Wilderness context: Any environment where access to definitive care is delayed by logistics, distance, or hazard, and where the risk to the patient and/or rescuers is increased as a result. </a:t>
            </a:r>
          </a:p>
          <a:p>
            <a:pPr eaLnBrk="1" hangingPunct="1">
              <a:buFontTx/>
              <a:buChar char="•"/>
            </a:pPr>
            <a:r>
              <a:rPr lang="en-US" altLang="zh-CN" smtClean="0"/>
              <a:t>Could be a remote wilderness location or an urban disaster.</a:t>
            </a:r>
          </a:p>
          <a:p>
            <a:pPr eaLnBrk="1" hangingPunct="1">
              <a:buFontTx/>
              <a:buChar char="•"/>
            </a:pPr>
            <a:r>
              <a:rPr lang="en-US" altLang="zh-CN" smtClean="0"/>
              <a:t>Small photo: Elliot Rappaport; Schooner Bowdoin in the arctic. </a:t>
            </a:r>
          </a:p>
          <a:p>
            <a:pPr eaLnBrk="1" hangingPunct="1">
              <a:buFontTx/>
              <a:buChar char="•"/>
            </a:pPr>
            <a:r>
              <a:rPr lang="en-US" altLang="zh-CN" smtClean="0"/>
              <a:t>Large photo: Jeff Isaac; -41F on the Slate River, Gunnison County Colorado. </a:t>
            </a:r>
          </a:p>
          <a:p>
            <a:pPr eaLnBrk="1" hangingPunct="1"/>
            <a:endParaRPr lang="en-US" altLang="zh-CN" smtClean="0"/>
          </a:p>
        </p:txBody>
      </p:sp>
    </p:spTree>
    <p:extLst>
      <p:ext uri="{BB962C8B-B14F-4D97-AF65-F5344CB8AC3E}">
        <p14:creationId xmlns:p14="http://schemas.microsoft.com/office/powerpoint/2010/main" val="10134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p:txBody>
          <a:bodyPr/>
          <a:lstStyle/>
          <a:p>
            <a:pPr>
              <a:defRPr/>
            </a:pPr>
            <a:fld id="{353F3D38-CD75-4DF1-A400-BB809EC4F5A1}" type="slidenum">
              <a:rPr lang="en-US" altLang="zh-CN" smtClean="0"/>
              <a:pPr>
                <a:defRPr/>
              </a:pPr>
              <a:t>4</a:t>
            </a:fld>
            <a:endParaRPr lang="en-US" altLang="zh-CN"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buFontTx/>
              <a:buChar char="•"/>
            </a:pPr>
            <a:r>
              <a:rPr lang="en-US" altLang="zh-CN" smtClean="0"/>
              <a:t> Peter Goth is the founder and first president of WMA. </a:t>
            </a:r>
          </a:p>
          <a:p>
            <a:pPr eaLnBrk="1" hangingPunct="1">
              <a:buFontTx/>
              <a:buChar char="•"/>
            </a:pPr>
            <a:r>
              <a:rPr lang="en-US" altLang="zh-CN" smtClean="0"/>
              <a:t> David Johnson is the current owner, president, and medical director. </a:t>
            </a:r>
          </a:p>
          <a:p>
            <a:pPr eaLnBrk="1" hangingPunct="1">
              <a:buFontTx/>
              <a:buChar char="•"/>
            </a:pPr>
            <a:r>
              <a:rPr lang="en-US" altLang="zh-CN" smtClean="0"/>
              <a:t> The flowers could not be avoided.</a:t>
            </a:r>
          </a:p>
        </p:txBody>
      </p:sp>
    </p:spTree>
    <p:extLst>
      <p:ext uri="{BB962C8B-B14F-4D97-AF65-F5344CB8AC3E}">
        <p14:creationId xmlns:p14="http://schemas.microsoft.com/office/powerpoint/2010/main" val="284644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p:txBody>
          <a:bodyPr/>
          <a:lstStyle/>
          <a:p>
            <a:pPr>
              <a:defRPr/>
            </a:pPr>
            <a:fld id="{9CE2E49A-3D1E-4F13-888E-6A720C79EE7E}" type="slidenum">
              <a:rPr lang="en-US" altLang="zh-CN" smtClean="0"/>
              <a:pPr>
                <a:defRPr/>
              </a:pPr>
              <a:t>5</a:t>
            </a:fld>
            <a:endParaRPr lang="en-US" altLang="zh-CN"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Photo: Brad Sablosky; Skywagon BS185, Northern Quebec</a:t>
            </a:r>
          </a:p>
          <a:p>
            <a:pPr eaLnBrk="1" hangingPunct="1"/>
            <a:r>
              <a:rPr lang="en-US" altLang="zh-CN" smtClean="0"/>
              <a:t>Expedition medicine:</a:t>
            </a:r>
          </a:p>
          <a:p>
            <a:pPr eaLnBrk="1" hangingPunct="1">
              <a:buFontTx/>
              <a:buChar char="•"/>
            </a:pPr>
            <a:r>
              <a:rPr lang="en-US" altLang="zh-CN" smtClean="0"/>
              <a:t> Usually an intact group that starts out healthy.</a:t>
            </a:r>
          </a:p>
          <a:p>
            <a:pPr eaLnBrk="1" hangingPunct="1">
              <a:buFontTx/>
              <a:buChar char="•"/>
            </a:pPr>
            <a:r>
              <a:rPr lang="en-US" altLang="zh-CN" smtClean="0"/>
              <a:t> The medical officer usually knows the patient. </a:t>
            </a:r>
          </a:p>
          <a:p>
            <a:pPr eaLnBrk="1" hangingPunct="1">
              <a:buFontTx/>
              <a:buChar char="•"/>
            </a:pPr>
            <a:r>
              <a:rPr lang="en-US" altLang="zh-CN" smtClean="0"/>
              <a:t> Most medical problems can be anticipated.</a:t>
            </a:r>
          </a:p>
          <a:p>
            <a:pPr eaLnBrk="1" hangingPunct="1">
              <a:buFontTx/>
              <a:buChar char="•"/>
            </a:pPr>
            <a:r>
              <a:rPr lang="en-US" altLang="zh-CN" smtClean="0"/>
              <a:t> The medical officer’s role is defined in advance.</a:t>
            </a:r>
          </a:p>
          <a:p>
            <a:pPr eaLnBrk="1" hangingPunct="1">
              <a:buFontTx/>
              <a:buChar char="•"/>
            </a:pPr>
            <a:r>
              <a:rPr lang="en-US" altLang="zh-CN" smtClean="0"/>
              <a:t> Most environmental challenges can be anticipated.</a:t>
            </a:r>
          </a:p>
          <a:p>
            <a:pPr eaLnBrk="1" hangingPunct="1">
              <a:buFontTx/>
              <a:buChar char="•"/>
            </a:pPr>
            <a:r>
              <a:rPr lang="en-US" altLang="zh-CN" smtClean="0"/>
              <a:t> Medical kit can be customized to trip.</a:t>
            </a:r>
          </a:p>
          <a:p>
            <a:pPr eaLnBrk="1" hangingPunct="1">
              <a:buFontTx/>
              <a:buChar char="•"/>
            </a:pPr>
            <a:r>
              <a:rPr lang="en-US" altLang="zh-CN" smtClean="0"/>
              <a:t> Evacuation options can be scouted in advance.</a:t>
            </a:r>
          </a:p>
          <a:p>
            <a:pPr eaLnBrk="1" hangingPunct="1"/>
            <a:r>
              <a:rPr lang="en-US" altLang="zh-CN" smtClean="0"/>
              <a:t>Photo: Greg Friese; Boundary Waters, MN</a:t>
            </a:r>
          </a:p>
          <a:p>
            <a:pPr eaLnBrk="1" hangingPunct="1"/>
            <a:endParaRPr lang="en-US" altLang="zh-CN" smtClean="0"/>
          </a:p>
          <a:p>
            <a:pPr eaLnBrk="1" hangingPunct="1"/>
            <a:endParaRPr lang="en-US" altLang="zh-CN" smtClean="0"/>
          </a:p>
          <a:p>
            <a:pPr eaLnBrk="1" hangingPunct="1"/>
            <a:r>
              <a:rPr lang="en-US" altLang="zh-CN" smtClean="0"/>
              <a:t>	</a:t>
            </a:r>
          </a:p>
        </p:txBody>
      </p:sp>
    </p:spTree>
    <p:extLst>
      <p:ext uri="{BB962C8B-B14F-4D97-AF65-F5344CB8AC3E}">
        <p14:creationId xmlns:p14="http://schemas.microsoft.com/office/powerpoint/2010/main" val="77778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B88FE86F-97C6-4F4A-B785-770412F513D8}" type="slidenum">
              <a:rPr lang="en-US" altLang="zh-CN" smtClean="0"/>
              <a:pPr>
                <a:defRPr/>
              </a:pPr>
              <a:t>6</a:t>
            </a:fld>
            <a:endParaRPr lang="en-US" altLang="zh-CN"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Photo: Brad Sablosky; Noon in Finland</a:t>
            </a:r>
          </a:p>
          <a:p>
            <a:pPr eaLnBrk="1" hangingPunct="1"/>
            <a:r>
              <a:rPr lang="en-US" altLang="zh-CN" smtClean="0"/>
              <a:t>Experiential education:</a:t>
            </a:r>
          </a:p>
          <a:p>
            <a:pPr eaLnBrk="1" hangingPunct="1">
              <a:buFontTx/>
              <a:buChar char="•"/>
            </a:pPr>
            <a:r>
              <a:rPr lang="en-US" altLang="zh-CN" smtClean="0"/>
              <a:t> Risk mitigation may run contrary to program goals. </a:t>
            </a:r>
          </a:p>
          <a:p>
            <a:pPr eaLnBrk="1" hangingPunct="1">
              <a:buFontTx/>
              <a:buChar char="•"/>
            </a:pPr>
            <a:r>
              <a:rPr lang="en-US" altLang="zh-CN" smtClean="0"/>
              <a:t> Your medical role is secondary to the role as guide or instructor.</a:t>
            </a:r>
          </a:p>
          <a:p>
            <a:pPr eaLnBrk="1" hangingPunct="1">
              <a:buFontTx/>
              <a:buChar char="•"/>
            </a:pPr>
            <a:r>
              <a:rPr lang="en-US" altLang="zh-CN" smtClean="0"/>
              <a:t> Teaching wilderness first aid may be part of your job description.</a:t>
            </a:r>
          </a:p>
          <a:p>
            <a:pPr eaLnBrk="1" hangingPunct="1">
              <a:buFontTx/>
              <a:buChar char="•"/>
            </a:pPr>
            <a:r>
              <a:rPr lang="en-US" altLang="zh-CN" smtClean="0"/>
              <a:t> Problems may be medical or behavioral and it can be difficult to tell the difference. </a:t>
            </a:r>
          </a:p>
          <a:p>
            <a:pPr eaLnBrk="1" hangingPunct="1"/>
            <a:endParaRPr lang="en-US" altLang="zh-CN" smtClean="0"/>
          </a:p>
          <a:p>
            <a:pPr eaLnBrk="1" hangingPunct="1"/>
            <a:endParaRPr lang="en-US" altLang="zh-CN" smtClean="0"/>
          </a:p>
          <a:p>
            <a:pPr eaLnBrk="1" hangingPunct="1"/>
            <a:endParaRPr lang="en-US" altLang="zh-CN" smtClean="0"/>
          </a:p>
        </p:txBody>
      </p:sp>
    </p:spTree>
    <p:extLst>
      <p:ext uri="{BB962C8B-B14F-4D97-AF65-F5344CB8AC3E}">
        <p14:creationId xmlns:p14="http://schemas.microsoft.com/office/powerpoint/2010/main" val="229880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p:txBody>
          <a:bodyPr/>
          <a:lstStyle/>
          <a:p>
            <a:pPr>
              <a:defRPr/>
            </a:pPr>
            <a:fld id="{B7CF4CEF-9FA5-419A-BC0B-88C0707F09F4}" type="slidenum">
              <a:rPr lang="en-US" altLang="zh-CN" smtClean="0"/>
              <a:pPr>
                <a:defRPr/>
              </a:pPr>
              <a:t>7</a:t>
            </a:fld>
            <a:endParaRPr lang="en-US" altLang="zh-CN"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Photo: Nathanial B. Palmer; Antarctic Ice</a:t>
            </a:r>
          </a:p>
          <a:p>
            <a:pPr eaLnBrk="1" hangingPunct="1"/>
            <a:r>
              <a:rPr lang="en-US" altLang="zh-CN" smtClean="0"/>
              <a:t>Exploration and Industry:</a:t>
            </a:r>
          </a:p>
          <a:p>
            <a:pPr eaLnBrk="1" hangingPunct="1">
              <a:buFontTx/>
              <a:buChar char="•"/>
            </a:pPr>
            <a:r>
              <a:rPr lang="en-US" altLang="zh-CN" smtClean="0"/>
              <a:t> Often a form of occupational medicine. OSHA rules can be impossible to enforce.</a:t>
            </a:r>
          </a:p>
          <a:p>
            <a:pPr eaLnBrk="1" hangingPunct="1">
              <a:buFontTx/>
              <a:buChar char="•"/>
            </a:pPr>
            <a:r>
              <a:rPr lang="en-US" altLang="zh-CN" smtClean="0"/>
              <a:t> Care and evacuation tend to be protocol driven.</a:t>
            </a:r>
          </a:p>
          <a:p>
            <a:pPr eaLnBrk="1" hangingPunct="1">
              <a:buFontTx/>
              <a:buChar char="•"/>
            </a:pPr>
            <a:r>
              <a:rPr lang="en-US" altLang="zh-CN" smtClean="0"/>
              <a:t> There can be a cost incentive not to evacuate. </a:t>
            </a:r>
          </a:p>
          <a:p>
            <a:pPr eaLnBrk="1" hangingPunct="1">
              <a:buFontTx/>
              <a:buChar char="•"/>
            </a:pPr>
            <a:r>
              <a:rPr lang="en-US" altLang="zh-CN" smtClean="0"/>
              <a:t> Field medical kit may be designed by home office staff. </a:t>
            </a:r>
          </a:p>
          <a:p>
            <a:pPr eaLnBrk="1" hangingPunct="1">
              <a:buFontTx/>
              <a:buChar char="•"/>
            </a:pPr>
            <a:r>
              <a:rPr lang="en-US" altLang="zh-CN" smtClean="0"/>
              <a:t> Easy to get in over your head, eg: WFR’s or EMT’s serving as ships medical officers. </a:t>
            </a:r>
          </a:p>
          <a:p>
            <a:pPr eaLnBrk="1" hangingPunct="1">
              <a:buFontTx/>
              <a:buChar char="•"/>
            </a:pPr>
            <a:r>
              <a:rPr lang="en-US" altLang="zh-CN" smtClean="0"/>
              <a:t> Medical role may be discrete or combined with other duties.</a:t>
            </a:r>
          </a:p>
          <a:p>
            <a:pPr eaLnBrk="1" hangingPunct="1">
              <a:buFontTx/>
              <a:buChar char="•"/>
            </a:pPr>
            <a:endParaRPr lang="en-US" altLang="zh-CN" smtClean="0"/>
          </a:p>
          <a:p>
            <a:pPr eaLnBrk="1" hangingPunct="1"/>
            <a:r>
              <a:rPr lang="en-US" altLang="zh-CN" smtClean="0"/>
              <a:t>Photo: Al Hickey; Antarctic ice shelf from the RV icebreaker Nathanial B. Palmer</a:t>
            </a:r>
          </a:p>
        </p:txBody>
      </p:sp>
    </p:spTree>
    <p:extLst>
      <p:ext uri="{BB962C8B-B14F-4D97-AF65-F5344CB8AC3E}">
        <p14:creationId xmlns:p14="http://schemas.microsoft.com/office/powerpoint/2010/main" val="343071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p:txBody>
          <a:bodyPr/>
          <a:lstStyle/>
          <a:p>
            <a:pPr>
              <a:defRPr/>
            </a:pPr>
            <a:fld id="{432DC6F2-A471-43A3-8B06-36947ABC5652}" type="slidenum">
              <a:rPr lang="en-US" altLang="zh-CN" smtClean="0"/>
              <a:pPr>
                <a:defRPr/>
              </a:pPr>
              <a:t>8</a:t>
            </a:fld>
            <a:endParaRPr lang="en-US" altLang="zh-CN"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a:noFill/>
          <a:ln/>
        </p:spPr>
        <p:txBody>
          <a:bodyPr/>
          <a:lstStyle/>
          <a:p>
            <a:r>
              <a:rPr lang="en-US" altLang="zh-CN" smtClean="0"/>
              <a:t>Photo: US Army</a:t>
            </a:r>
          </a:p>
          <a:p>
            <a:r>
              <a:rPr lang="en-US" altLang="zh-CN" smtClean="0"/>
              <a:t>Combat:</a:t>
            </a:r>
          </a:p>
          <a:p>
            <a:pPr>
              <a:buFontTx/>
              <a:buChar char="•"/>
            </a:pPr>
            <a:r>
              <a:rPr lang="en-US" altLang="zh-CN" smtClean="0"/>
              <a:t> Not easy to follow protocol.</a:t>
            </a:r>
          </a:p>
          <a:p>
            <a:pPr>
              <a:buFontTx/>
              <a:buChar char="•"/>
            </a:pPr>
            <a:r>
              <a:rPr lang="en-US" altLang="zh-CN" smtClean="0"/>
              <a:t> Civilian EMS standards of care are irrelevant in many situations.</a:t>
            </a:r>
          </a:p>
          <a:p>
            <a:pPr>
              <a:buFontTx/>
              <a:buChar char="•"/>
            </a:pPr>
            <a:r>
              <a:rPr lang="en-US" altLang="zh-CN" smtClean="0"/>
              <a:t> Medical role combined with combat duties. Shoot first, treat later. </a:t>
            </a:r>
          </a:p>
          <a:p>
            <a:pPr>
              <a:buFontTx/>
              <a:buChar char="•"/>
            </a:pPr>
            <a:r>
              <a:rPr lang="en-US" altLang="zh-CN" smtClean="0"/>
              <a:t> More emphasis on penetrating trauma.</a:t>
            </a:r>
          </a:p>
          <a:p>
            <a:pPr>
              <a:buFontTx/>
              <a:buChar char="•"/>
            </a:pPr>
            <a:r>
              <a:rPr lang="en-US" altLang="zh-CN" smtClean="0"/>
              <a:t> Medical role also includes routine care of illness, but this can be taking place under dangerous circumstances.</a:t>
            </a:r>
          </a:p>
          <a:p>
            <a:pPr>
              <a:buFontTx/>
              <a:buChar char="•"/>
            </a:pPr>
            <a:r>
              <a:rPr lang="en-US" altLang="zh-CN" smtClean="0"/>
              <a:t> Providers often function in much more advanced capacity than civilian counterparts. USAF extended duty EMT’s (EDEMT) for example. </a:t>
            </a:r>
          </a:p>
          <a:p>
            <a:pPr>
              <a:buFontTx/>
              <a:buChar char="-"/>
            </a:pPr>
            <a:endParaRPr lang="en-US" altLang="zh-CN" smtClean="0"/>
          </a:p>
        </p:txBody>
      </p:sp>
    </p:spTree>
    <p:extLst>
      <p:ext uri="{BB962C8B-B14F-4D97-AF65-F5344CB8AC3E}">
        <p14:creationId xmlns:p14="http://schemas.microsoft.com/office/powerpoint/2010/main" val="18063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p:txBody>
          <a:bodyPr/>
          <a:lstStyle/>
          <a:p>
            <a:pPr>
              <a:defRPr/>
            </a:pPr>
            <a:fld id="{0A1AA52F-09E5-4F26-A731-211ED8FDB0B8}" type="slidenum">
              <a:rPr lang="en-US" altLang="zh-CN" smtClean="0"/>
              <a:pPr>
                <a:defRPr/>
              </a:pPr>
              <a:t>9</a:t>
            </a:fld>
            <a:endParaRPr lang="en-US" altLang="zh-CN"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a:noFill/>
          <a:ln/>
        </p:spPr>
        <p:txBody>
          <a:bodyPr/>
          <a:lstStyle/>
          <a:p>
            <a:pPr eaLnBrk="1" hangingPunct="1"/>
            <a:r>
              <a:rPr lang="en-US" altLang="zh-CN" smtClean="0"/>
              <a:t>Photo: Tom Clausing</a:t>
            </a:r>
          </a:p>
          <a:p>
            <a:pPr eaLnBrk="1" hangingPunct="1"/>
            <a:r>
              <a:rPr lang="en-US" altLang="zh-CN" smtClean="0"/>
              <a:t>Search and Rescue:</a:t>
            </a:r>
          </a:p>
          <a:p>
            <a:pPr eaLnBrk="1" hangingPunct="1">
              <a:buFontTx/>
              <a:buChar char="•"/>
            </a:pPr>
            <a:r>
              <a:rPr lang="en-US" altLang="zh-CN" smtClean="0"/>
              <a:t> Medical role usually well defined in a chain of command.</a:t>
            </a:r>
          </a:p>
          <a:p>
            <a:pPr eaLnBrk="1" hangingPunct="1">
              <a:buFontTx/>
              <a:buChar char="•"/>
            </a:pPr>
            <a:r>
              <a:rPr lang="en-US" altLang="zh-CN" smtClean="0"/>
              <a:t> Missions range from known medical in a known location to unknown medical in an unknown location.</a:t>
            </a:r>
          </a:p>
          <a:p>
            <a:pPr eaLnBrk="1" hangingPunct="1">
              <a:buFontTx/>
              <a:buChar char="•"/>
            </a:pPr>
            <a:r>
              <a:rPr lang="en-US" altLang="zh-CN" smtClean="0"/>
              <a:t> Technical expertise is often as important as medical.</a:t>
            </a:r>
          </a:p>
          <a:p>
            <a:pPr eaLnBrk="1" hangingPunct="1">
              <a:buFontTx/>
              <a:buChar char="•"/>
            </a:pPr>
            <a:r>
              <a:rPr lang="en-US" altLang="zh-CN" smtClean="0"/>
              <a:t> Often works closely with EMS but street EMS standards of care may be impossible to meet in many situations.</a:t>
            </a:r>
          </a:p>
          <a:p>
            <a:pPr eaLnBrk="1" hangingPunct="1">
              <a:buFontTx/>
              <a:buChar char="•"/>
            </a:pPr>
            <a:r>
              <a:rPr lang="en-US" altLang="zh-CN" smtClean="0"/>
              <a:t> Occasional conflicts between wilderness SAR practice and street EMS protocols. Good place to use understanding of differences in plan in different parts of the pre-hospital spectrum. </a:t>
            </a:r>
          </a:p>
          <a:p>
            <a:pPr eaLnBrk="1" hangingPunct="1"/>
            <a:endParaRPr lang="en-US" altLang="zh-CN" smtClean="0"/>
          </a:p>
          <a:p>
            <a:pPr eaLnBrk="1" hangingPunct="1"/>
            <a:endParaRPr lang="en-US" altLang="zh-CN" smtClean="0"/>
          </a:p>
        </p:txBody>
      </p:sp>
    </p:spTree>
    <p:extLst>
      <p:ext uri="{BB962C8B-B14F-4D97-AF65-F5344CB8AC3E}">
        <p14:creationId xmlns:p14="http://schemas.microsoft.com/office/powerpoint/2010/main" val="85389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7526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74638"/>
            <a:ext cx="51054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74638"/>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zh-CN" smtClean="0"/>
          </a:p>
        </p:txBody>
      </p:sp>
      <p:sp>
        <p:nvSpPr>
          <p:cNvPr id="1027" name="Rectangle 3"/>
          <p:cNvSpPr>
            <a:spLocks noGrp="1" noChangeArrowheads="1"/>
          </p:cNvSpPr>
          <p:nvPr>
            <p:ph type="body" idx="1"/>
          </p:nvPr>
        </p:nvSpPr>
        <p:spPr bwMode="auto">
          <a:xfrm>
            <a:off x="1676400" y="1600200"/>
            <a:ext cx="7010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2" name="Rectangle 8"/>
          <p:cNvSpPr>
            <a:spLocks noChangeArrowheads="1"/>
          </p:cNvSpPr>
          <p:nvPr userDrawn="1"/>
        </p:nvSpPr>
        <p:spPr bwMode="auto">
          <a:xfrm>
            <a:off x="152400" y="152400"/>
            <a:ext cx="914400" cy="6545263"/>
          </a:xfrm>
          <a:prstGeom prst="rect">
            <a:avLst/>
          </a:prstGeom>
          <a:solidFill>
            <a:schemeClr val="accent5">
              <a:lumMod val="10000"/>
            </a:schemeClr>
          </a:solidFill>
          <a:ln w="12700">
            <a:solidFill>
              <a:schemeClr val="tx1"/>
            </a:solidFill>
            <a:miter lim="800000"/>
            <a:headEnd/>
            <a:tailEnd/>
          </a:ln>
          <a:effectLst>
            <a:innerShdw blurRad="63500" dist="50800" dir="10800000">
              <a:prstClr val="black">
                <a:alpha val="50000"/>
              </a:prstClr>
            </a:innerShdw>
          </a:effectLst>
        </p:spPr>
        <p:txBody>
          <a:bodyPr wrap="none" anchor="ctr"/>
          <a:lstStyle/>
          <a:p>
            <a:pPr>
              <a:defRPr/>
            </a:pPr>
            <a:endParaRPr lang="en-US">
              <a:ea typeface="+mn-ea"/>
            </a:endParaRPr>
          </a:p>
        </p:txBody>
      </p:sp>
      <p:sp>
        <p:nvSpPr>
          <p:cNvPr id="1035" name="Rectangle 11"/>
          <p:cNvSpPr>
            <a:spLocks noChangeArrowheads="1"/>
          </p:cNvSpPr>
          <p:nvPr userDrawn="1"/>
        </p:nvSpPr>
        <p:spPr bwMode="auto">
          <a:xfrm>
            <a:off x="138113" y="138113"/>
            <a:ext cx="8853487" cy="6567487"/>
          </a:xfrm>
          <a:prstGeom prst="rect">
            <a:avLst/>
          </a:prstGeom>
          <a:noFill/>
          <a:ln w="19050">
            <a:solidFill>
              <a:srgbClr val="003300"/>
            </a:solidFill>
            <a:miter lim="800000"/>
            <a:headEnd/>
            <a:tailEnd/>
          </a:ln>
          <a:effectLst/>
        </p:spPr>
        <p:txBody>
          <a:bodyPr wrap="none" anchor="ctr"/>
          <a:lstStyle/>
          <a:p>
            <a:pPr>
              <a:defRPr/>
            </a:pPr>
            <a:endParaRPr lang="en-US">
              <a:ea typeface="+mn-ea"/>
            </a:endParaRPr>
          </a:p>
        </p:txBody>
      </p:sp>
      <p:sp>
        <p:nvSpPr>
          <p:cNvPr id="9" name="Rectangle 10"/>
          <p:cNvSpPr>
            <a:spLocks noChangeArrowheads="1"/>
          </p:cNvSpPr>
          <p:nvPr userDrawn="1"/>
        </p:nvSpPr>
        <p:spPr bwMode="auto">
          <a:xfrm>
            <a:off x="228600" y="6477000"/>
            <a:ext cx="762000" cy="228600"/>
          </a:xfrm>
          <a:prstGeom prst="rect">
            <a:avLst/>
          </a:prstGeom>
          <a:noFill/>
          <a:ln w="12700">
            <a:noFill/>
            <a:miter lim="800000"/>
            <a:headEnd/>
            <a:tailEnd/>
          </a:ln>
          <a:effectLst/>
        </p:spPr>
        <p:txBody>
          <a:bodyPr wrap="none" lIns="18771" tIns="25992" rIns="18771" bIns="25992"/>
          <a:lstStyle/>
          <a:p>
            <a:pPr defTabSz="898525" eaLnBrk="0" hangingPunct="0">
              <a:lnSpc>
                <a:spcPts val="913"/>
              </a:lnSpc>
              <a:tabLst>
                <a:tab pos="449263" algn="l"/>
                <a:tab pos="898525" algn="l"/>
                <a:tab pos="1347788" algn="l"/>
              </a:tabLst>
              <a:defRPr/>
            </a:pPr>
            <a:r>
              <a:rPr lang="en-US" sz="800" b="1" dirty="0">
                <a:solidFill>
                  <a:srgbClr val="FFFFFF"/>
                </a:solidFill>
                <a:ea typeface="+mn-ea"/>
              </a:rPr>
              <a:t> © 2013 WMA</a:t>
            </a:r>
          </a:p>
        </p:txBody>
      </p:sp>
      <p:pic>
        <p:nvPicPr>
          <p:cNvPr id="1033" name="Picture 12"/>
          <p:cNvPicPr>
            <a:picLocks noChangeAspect="1" noChangeArrowheads="1"/>
          </p:cNvPicPr>
          <p:nvPr userDrawn="1"/>
        </p:nvPicPr>
        <p:blipFill>
          <a:blip r:embed="rId13"/>
          <a:srcRect/>
          <a:stretch>
            <a:fillRect/>
          </a:stretch>
        </p:blipFill>
        <p:spPr bwMode="auto">
          <a:xfrm>
            <a:off x="152400" y="5638800"/>
            <a:ext cx="906463"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omments" Target="../comments/comment1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comments" Target="../comments/commen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9.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omments" Target="../comments/commen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omments" Target="../comments/comment25.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comments" Target="../comments/comment2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a:off x="107504" y="0"/>
            <a:ext cx="9144000" cy="6858000"/>
          </a:xfrm>
          <a:prstGeom prst="rect">
            <a:avLst/>
          </a:prstGeom>
          <a:ln>
            <a:solidFill>
              <a:srgbClr val="FFC000"/>
            </a:solidFill>
          </a:ln>
          <a:effectLst>
            <a:softEdge rad="112500"/>
          </a:effectLst>
        </p:spPr>
      </p:pic>
      <p:sp>
        <p:nvSpPr>
          <p:cNvPr id="2050" name="Rectangle 2"/>
          <p:cNvSpPr>
            <a:spLocks noGrp="1" noChangeArrowheads="1"/>
          </p:cNvSpPr>
          <p:nvPr>
            <p:ph type="title"/>
          </p:nvPr>
        </p:nvSpPr>
        <p:spPr>
          <a:xfrm>
            <a:off x="3347864" y="692696"/>
            <a:ext cx="5472211" cy="1143000"/>
          </a:xfrm>
          <a:ln>
            <a:solidFill>
              <a:srgbClr val="FF0000"/>
            </a:solidFill>
          </a:ln>
        </p:spPr>
        <p:txBody>
          <a:bodyPr/>
          <a:lstStyle/>
          <a:p>
            <a:pPr eaLnBrk="1" hangingPunct="1">
              <a:defRPr/>
            </a:pPr>
            <a:r>
              <a:rPr lang="zh-CN" altLang="en-US" sz="4000" i="1" dirty="0" smtClean="0">
                <a:solidFill>
                  <a:srgbClr val="FF3300"/>
                </a:solidFill>
                <a:effectLst>
                  <a:outerShdw blurRad="38100" dist="38100" dir="2700000" algn="tl">
                    <a:srgbClr val="C0C0C0"/>
                  </a:outerShdw>
                </a:effectLst>
                <a:ea typeface="宋体" charset="-122"/>
              </a:rPr>
              <a:t> 野外急救</a:t>
            </a:r>
            <a:r>
              <a:rPr lang="zh-TW" altLang="en-US" sz="4000" i="1" dirty="0" smtClean="0">
                <a:solidFill>
                  <a:srgbClr val="FF3300"/>
                </a:solidFill>
                <a:effectLst>
                  <a:outerShdw blurRad="38100" dist="38100" dir="2700000" algn="tl">
                    <a:srgbClr val="C0C0C0"/>
                  </a:outerShdw>
                </a:effectLst>
                <a:ea typeface="宋体" charset="-122"/>
              </a:rPr>
              <a:t>工作坊</a:t>
            </a:r>
            <a:endParaRPr lang="zh-CN" altLang="en-US" sz="4000" i="1" dirty="0" smtClean="0">
              <a:solidFill>
                <a:srgbClr val="FF3300"/>
              </a:solidFill>
              <a:effectLst>
                <a:outerShdw blurRad="38100" dist="38100" dir="2700000" algn="tl">
                  <a:srgbClr val="C0C0C0"/>
                </a:outerShdw>
              </a:effectLst>
              <a:ea typeface="宋体" charset="-122"/>
            </a:endParaRPr>
          </a:p>
        </p:txBody>
      </p:sp>
      <p:pic>
        <p:nvPicPr>
          <p:cNvPr id="14339" name="Picture 12"/>
          <p:cNvPicPr>
            <a:picLocks noChangeAspect="1" noChangeArrowheads="1"/>
          </p:cNvPicPr>
          <p:nvPr/>
        </p:nvPicPr>
        <p:blipFill>
          <a:blip r:embed="rId4"/>
          <a:srcRect/>
          <a:stretch>
            <a:fillRect/>
          </a:stretch>
        </p:blipFill>
        <p:spPr bwMode="auto">
          <a:xfrm>
            <a:off x="323850" y="4941888"/>
            <a:ext cx="2019300"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blip>
          <a:srcRect l="18230" r="1966"/>
          <a:stretch/>
        </p:blipFill>
        <p:spPr>
          <a:xfrm>
            <a:off x="1155940" y="228600"/>
            <a:ext cx="7729268" cy="6477000"/>
          </a:xfrm>
          <a:prstGeom prst="rect">
            <a:avLst/>
          </a:prstGeom>
          <a:ln>
            <a:noFill/>
          </a:ln>
          <a:effectLst>
            <a:softEdge rad="112500"/>
          </a:effectLst>
        </p:spPr>
      </p:pic>
      <p:sp>
        <p:nvSpPr>
          <p:cNvPr id="9219" name="Rectangle 2"/>
          <p:cNvSpPr>
            <a:spLocks noGrp="1" noChangeArrowheads="1"/>
          </p:cNvSpPr>
          <p:nvPr>
            <p:ph type="title"/>
          </p:nvPr>
        </p:nvSpPr>
        <p:spPr>
          <a:xfrm>
            <a:off x="4648200" y="5105400"/>
            <a:ext cx="4191000" cy="1143000"/>
          </a:xfrm>
        </p:spPr>
        <p:txBody>
          <a:bodyPr/>
          <a:lstStyle/>
          <a:p>
            <a:pPr eaLnBrk="1" hangingPunct="1">
              <a:defRPr/>
            </a:pPr>
            <a:r>
              <a:rPr lang="zh-TW" altLang="en-US" dirty="0" smtClean="0">
                <a:solidFill>
                  <a:schemeClr val="bg1"/>
                </a:solidFill>
                <a:effectLst>
                  <a:outerShdw blurRad="38100" dist="38100" dir="2700000" algn="tl">
                    <a:srgbClr val="C0C0C0"/>
                  </a:outerShdw>
                </a:effectLst>
                <a:ea typeface="宋体" charset="-122"/>
              </a:rPr>
              <a:t>遠</a:t>
            </a:r>
            <a:r>
              <a:rPr lang="zh-CN" altLang="en-US" dirty="0" smtClean="0">
                <a:solidFill>
                  <a:schemeClr val="bg1"/>
                </a:solidFill>
                <a:effectLst>
                  <a:outerShdw blurRad="38100" dist="38100" dir="2700000" algn="tl">
                    <a:srgbClr val="C0C0C0"/>
                  </a:outerShdw>
                </a:effectLst>
                <a:ea typeface="宋体" charset="-122"/>
              </a:rPr>
              <a:t>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1371600" y="457200"/>
            <a:ext cx="7467600" cy="5600700"/>
          </a:xfrm>
          <a:prstGeom prst="rect">
            <a:avLst/>
          </a:prstGeom>
          <a:noFill/>
          <a:ln w="9525">
            <a:noFill/>
            <a:miter lim="800000"/>
            <a:headEnd/>
            <a:tailEnd/>
          </a:ln>
        </p:spPr>
      </p:pic>
      <p:sp>
        <p:nvSpPr>
          <p:cNvPr id="3" name="Rectangle 3"/>
          <p:cNvSpPr>
            <a:spLocks noGrp="1" noChangeArrowheads="1"/>
          </p:cNvSpPr>
          <p:nvPr>
            <p:ph type="title"/>
          </p:nvPr>
        </p:nvSpPr>
        <p:spPr>
          <a:xfrm>
            <a:off x="5508625" y="692150"/>
            <a:ext cx="3095625" cy="865188"/>
          </a:xfrm>
        </p:spPr>
        <p:txBody>
          <a:bodyPr/>
          <a:lstStyle/>
          <a:p>
            <a:pPr eaLnBrk="1" hangingPunct="1">
              <a:defRPr/>
            </a:pPr>
            <a:r>
              <a:rPr lang="zh-TW" altLang="en-US" dirty="0" smtClean="0">
                <a:solidFill>
                  <a:schemeClr val="bg1"/>
                </a:solidFill>
                <a:effectLst>
                  <a:outerShdw blurRad="38100" dist="38100" dir="2700000" algn="tl">
                    <a:srgbClr val="C0C0C0"/>
                  </a:outerShdw>
                </a:effectLst>
                <a:ea typeface="宋体" charset="-122"/>
              </a:rPr>
              <a:t>貧</a:t>
            </a:r>
            <a:r>
              <a:rPr lang="zh-CN" altLang="en-US" dirty="0" smtClean="0">
                <a:solidFill>
                  <a:schemeClr val="bg1"/>
                </a:solidFill>
                <a:effectLst>
                  <a:outerShdw blurRad="38100" dist="38100" dir="2700000" algn="tl">
                    <a:srgbClr val="C0C0C0"/>
                  </a:outerShdw>
                </a:effectLst>
                <a:ea typeface="宋体" charset="-122"/>
              </a:rPr>
              <a:t>困地</a:t>
            </a:r>
            <a:r>
              <a:rPr lang="zh-TW" altLang="en-US" dirty="0" smtClean="0">
                <a:solidFill>
                  <a:schemeClr val="bg1"/>
                </a:solidFill>
                <a:effectLst>
                  <a:outerShdw blurRad="38100" dist="38100" dir="2700000" algn="tl">
                    <a:srgbClr val="C0C0C0"/>
                  </a:outerShdw>
                </a:effectLst>
                <a:ea typeface="宋体" charset="-122"/>
              </a:rPr>
              <a:t>區</a:t>
            </a:r>
            <a:endParaRPr lang="zh-CN" altLang="en-US" dirty="0" smtClean="0">
              <a:solidFill>
                <a:schemeClr val="bg1"/>
              </a:solidFill>
              <a:effectLst>
                <a:outerShdw blurRad="38100" dist="38100" dir="2700000" algn="tl">
                  <a:srgbClr val="C0C0C0"/>
                </a:outerShdw>
              </a:effectLst>
              <a:ea typeface="宋体"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Katrina cropped"/>
          <p:cNvPicPr preferRelativeResize="0">
            <a:picLocks noChangeArrowheads="1"/>
          </p:cNvPicPr>
          <p:nvPr/>
        </p:nvPicPr>
        <p:blipFill>
          <a:blip r:embed="rId3" cstate="print"/>
          <a:srcRect/>
          <a:stretch>
            <a:fillRect/>
          </a:stretch>
        </p:blipFill>
        <p:spPr bwMode="auto">
          <a:xfrm>
            <a:off x="1066800" y="152400"/>
            <a:ext cx="7927975" cy="6565900"/>
          </a:xfrm>
          <a:prstGeom prst="rect">
            <a:avLst/>
          </a:prstGeom>
          <a:ln>
            <a:noFill/>
          </a:ln>
          <a:effectLst>
            <a:softEdge rad="112500"/>
          </a:effectLst>
        </p:spPr>
      </p:pic>
      <p:sp>
        <p:nvSpPr>
          <p:cNvPr id="10243" name="Rectangle 3"/>
          <p:cNvSpPr>
            <a:spLocks noGrp="1" noChangeArrowheads="1"/>
          </p:cNvSpPr>
          <p:nvPr>
            <p:ph type="title"/>
          </p:nvPr>
        </p:nvSpPr>
        <p:spPr>
          <a:xfrm>
            <a:off x="1447800" y="533400"/>
            <a:ext cx="7010400" cy="1143000"/>
          </a:xfrm>
        </p:spPr>
        <p:txBody>
          <a:bodyPr/>
          <a:lstStyle/>
          <a:p>
            <a:pPr eaLnBrk="1" hangingPunct="1">
              <a:defRPr/>
            </a:pPr>
            <a:r>
              <a:rPr lang="zh-TW" altLang="en-US" dirty="0" smtClean="0">
                <a:solidFill>
                  <a:schemeClr val="tx1"/>
                </a:solidFill>
                <a:effectLst>
                  <a:outerShdw blurRad="38100" dist="38100" dir="2700000" algn="tl">
                    <a:srgbClr val="C0C0C0"/>
                  </a:outerShdw>
                </a:effectLst>
                <a:ea typeface="宋体" charset="-122"/>
              </a:rPr>
              <a:t>災難</a:t>
            </a:r>
            <a:endParaRPr lang="zh-CN" altLang="en-US" dirty="0" smtClean="0">
              <a:solidFill>
                <a:schemeClr val="tx1"/>
              </a:solidFill>
              <a:effectLst>
                <a:outerShdw blurRad="38100" dist="38100" dir="2700000" algn="tl">
                  <a:srgbClr val="C0C0C0"/>
                </a:outerShdw>
              </a:effectLst>
              <a:ea typeface="宋体" charset="-122"/>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0" y="4025693"/>
            <a:ext cx="3712411" cy="2088231"/>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515" y="4025693"/>
            <a:ext cx="3614933" cy="20882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2"/>
          <p:cNvSpPr txBox="1">
            <a:spLocks noChangeArrowheads="1"/>
          </p:cNvSpPr>
          <p:nvPr/>
        </p:nvSpPr>
        <p:spPr bwMode="auto">
          <a:xfrm>
            <a:off x="2895600" y="468313"/>
            <a:ext cx="4114800" cy="400050"/>
          </a:xfrm>
          <a:prstGeom prst="rect">
            <a:avLst/>
          </a:prstGeom>
          <a:noFill/>
          <a:ln w="9525">
            <a:noFill/>
            <a:miter lim="800000"/>
            <a:headEnd/>
            <a:tailEnd/>
          </a:ln>
        </p:spPr>
        <p:txBody>
          <a:bodyPr>
            <a:spAutoFit/>
          </a:bodyPr>
          <a:lstStyle/>
          <a:p>
            <a:r>
              <a:rPr lang="zh-CN" altLang="en-US" sz="2000" b="1" dirty="0"/>
              <a:t>遇到此</a:t>
            </a:r>
            <a:r>
              <a:rPr lang="zh-CN" altLang="en-US" sz="2000" b="1" dirty="0" smtClean="0"/>
              <a:t>情</a:t>
            </a:r>
            <a:r>
              <a:rPr lang="zh-TW" altLang="en-US" sz="2000" b="1" dirty="0" smtClean="0"/>
              <a:t>況</a:t>
            </a:r>
            <a:r>
              <a:rPr lang="zh-TW" altLang="en-US" sz="2000" b="1" dirty="0"/>
              <a:t>，</a:t>
            </a:r>
            <a:r>
              <a:rPr lang="zh-CN" altLang="en-US" sz="2000" b="1" dirty="0" smtClean="0"/>
              <a:t>你</a:t>
            </a:r>
            <a:r>
              <a:rPr lang="zh-CN" altLang="en-US" sz="2000" b="1" dirty="0"/>
              <a:t>要</a:t>
            </a:r>
            <a:r>
              <a:rPr lang="zh-CN" altLang="en-US" sz="2000" b="1" dirty="0" smtClean="0"/>
              <a:t>如何</a:t>
            </a:r>
            <a:r>
              <a:rPr lang="zh-TW" altLang="en-US" sz="2000" b="1" dirty="0" smtClean="0"/>
              <a:t>開</a:t>
            </a:r>
            <a:r>
              <a:rPr lang="zh-CN" altLang="en-US" sz="2000" b="1" dirty="0" smtClean="0"/>
              <a:t>始</a:t>
            </a:r>
            <a:r>
              <a:rPr lang="zh-CN" altLang="en-US" sz="2000" b="1" dirty="0"/>
              <a:t>施救呢</a:t>
            </a:r>
            <a:r>
              <a:rPr lang="zh-CN" altLang="en-US" sz="2000" dirty="0"/>
              <a:t>？</a:t>
            </a:r>
          </a:p>
        </p:txBody>
      </p:sp>
      <p:pic>
        <p:nvPicPr>
          <p:cNvPr id="2" name="Shape">
            <a:hlinkClick r:id="" action="ppaction://media"/>
          </p:cNvPr>
          <p:cNvPicPr>
            <a:picLocks noRot="1" noChangeAspect="1"/>
          </p:cNvPicPr>
          <p:nvPr>
            <a:videoFile r:link="rId1"/>
          </p:nvPr>
        </p:nvPicPr>
        <p:blipFill>
          <a:blip r:embed="rId4"/>
          <a:srcRect/>
          <a:stretch>
            <a:fillRect/>
          </a:stretch>
        </p:blipFill>
        <p:spPr bwMode="auto">
          <a:xfrm>
            <a:off x="1476375" y="1106488"/>
            <a:ext cx="7272338" cy="545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Back Abrasion"/>
          <p:cNvPicPr>
            <a:picLocks noChangeAspect="1" noChangeArrowheads="1"/>
          </p:cNvPicPr>
          <p:nvPr/>
        </p:nvPicPr>
        <p:blipFill>
          <a:blip r:embed="rId3"/>
          <a:srcRect/>
          <a:stretch>
            <a:fillRect/>
          </a:stretch>
        </p:blipFill>
        <p:spPr bwMode="auto">
          <a:xfrm>
            <a:off x="2438400" y="1163638"/>
            <a:ext cx="5105400" cy="5008562"/>
          </a:xfrm>
          <a:prstGeom prst="rect">
            <a:avLst/>
          </a:prstGeom>
          <a:noFill/>
          <a:ln w="9525">
            <a:noFill/>
            <a:miter lim="800000"/>
            <a:headEnd/>
            <a:tailEnd/>
          </a:ln>
        </p:spPr>
      </p:pic>
      <p:sp>
        <p:nvSpPr>
          <p:cNvPr id="39938" name="Rectangle 2"/>
          <p:cNvSpPr txBox="1">
            <a:spLocks noChangeArrowheads="1"/>
          </p:cNvSpPr>
          <p:nvPr/>
        </p:nvSpPr>
        <p:spPr bwMode="auto">
          <a:xfrm>
            <a:off x="3563888" y="404664"/>
            <a:ext cx="3070225" cy="663575"/>
          </a:xfrm>
          <a:prstGeom prst="rect">
            <a:avLst/>
          </a:prstGeom>
          <a:noFill/>
          <a:ln w="9525">
            <a:noFill/>
            <a:miter lim="800000"/>
            <a:headEnd/>
            <a:tailEnd/>
          </a:ln>
        </p:spPr>
        <p:txBody>
          <a:bodyPr wrap="none" lIns="18793" tIns="26622" rIns="18793" bIns="26622" anchor="ctr"/>
          <a:lstStyle/>
          <a:p>
            <a:pPr algn="ctr">
              <a:lnSpc>
                <a:spcPts val="4300"/>
              </a:lnSpc>
              <a:tabLst>
                <a:tab pos="914400" algn="l"/>
                <a:tab pos="1828800" algn="l"/>
                <a:tab pos="2743200" algn="l"/>
                <a:tab pos="3657600" algn="l"/>
                <a:tab pos="4573588" algn="l"/>
                <a:tab pos="5487988" algn="l"/>
                <a:tab pos="6402388" algn="l"/>
              </a:tabLst>
            </a:pPr>
            <a:r>
              <a:rPr lang="zh-CN" altLang="en-US" sz="2800" b="1" dirty="0" smtClean="0">
                <a:solidFill>
                  <a:srgbClr val="000000"/>
                </a:solidFill>
              </a:rPr>
              <a:t>你</a:t>
            </a:r>
            <a:r>
              <a:rPr lang="zh-TW" altLang="en-US" sz="2800" b="1" dirty="0" smtClean="0">
                <a:solidFill>
                  <a:srgbClr val="000000"/>
                </a:solidFill>
              </a:rPr>
              <a:t>發現傷者</a:t>
            </a:r>
            <a:r>
              <a:rPr lang="zh-CN" altLang="en-US" sz="2800" b="1" dirty="0" smtClean="0">
                <a:solidFill>
                  <a:srgbClr val="000000"/>
                </a:solidFill>
              </a:rPr>
              <a:t>背部是</a:t>
            </a:r>
            <a:r>
              <a:rPr lang="zh-TW" altLang="en-US" sz="2800" b="1" dirty="0" smtClean="0">
                <a:solidFill>
                  <a:srgbClr val="000000"/>
                </a:solidFill>
              </a:rPr>
              <a:t>這麼</a:t>
            </a:r>
            <a:r>
              <a:rPr lang="zh-CN" altLang="en-US" sz="2800" b="1" dirty="0" smtClean="0">
                <a:solidFill>
                  <a:srgbClr val="000000"/>
                </a:solidFill>
              </a:rPr>
              <a:t>的</a:t>
            </a:r>
            <a:r>
              <a:rPr lang="en-US" altLang="zh-TW" sz="2800" b="1" dirty="0" smtClean="0">
                <a:solidFill>
                  <a:srgbClr val="000000"/>
                </a:solidFill>
              </a:rPr>
              <a:t>…</a:t>
            </a:r>
            <a:r>
              <a:rPr lang="en-US" altLang="zh-CN" sz="2800" b="1" dirty="0" smtClean="0">
                <a:solidFill>
                  <a:srgbClr val="000000"/>
                </a:solidFill>
              </a:rPr>
              <a:t> </a:t>
            </a:r>
            <a:endParaRPr lang="en-US" altLang="zh-CN" sz="2800" b="1" dirty="0">
              <a:solidFill>
                <a:srgbClr val="000000"/>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18444" y="533400"/>
            <a:ext cx="7010400" cy="1143000"/>
          </a:xfrm>
        </p:spPr>
        <p:txBody>
          <a:bodyPr/>
          <a:lstStyle/>
          <a:p>
            <a:pPr eaLnBrk="1" hangingPunct="1"/>
            <a:r>
              <a:rPr lang="zh-CN" altLang="en-US" dirty="0">
                <a:solidFill>
                  <a:srgbClr val="000000"/>
                </a:solidFill>
              </a:rPr>
              <a:t>你</a:t>
            </a:r>
            <a:r>
              <a:rPr lang="zh-TW" altLang="en-US" dirty="0">
                <a:solidFill>
                  <a:srgbClr val="000000"/>
                </a:solidFill>
              </a:rPr>
              <a:t>發現傷</a:t>
            </a:r>
            <a:r>
              <a:rPr lang="zh-TW" altLang="en-US" dirty="0" smtClean="0">
                <a:solidFill>
                  <a:srgbClr val="000000"/>
                </a:solidFill>
              </a:rPr>
              <a:t>者腿</a:t>
            </a:r>
            <a:r>
              <a:rPr lang="zh-CN" altLang="en-US" dirty="0" smtClean="0">
                <a:solidFill>
                  <a:srgbClr val="000000"/>
                </a:solidFill>
              </a:rPr>
              <a:t>部</a:t>
            </a:r>
            <a:r>
              <a:rPr lang="zh-CN" altLang="en-US" dirty="0">
                <a:solidFill>
                  <a:srgbClr val="000000"/>
                </a:solidFill>
              </a:rPr>
              <a:t>是</a:t>
            </a:r>
            <a:r>
              <a:rPr lang="zh-TW" altLang="en-US" dirty="0">
                <a:solidFill>
                  <a:srgbClr val="000000"/>
                </a:solidFill>
              </a:rPr>
              <a:t>這麼</a:t>
            </a:r>
            <a:r>
              <a:rPr lang="zh-CN" altLang="en-US" dirty="0" smtClean="0">
                <a:solidFill>
                  <a:srgbClr val="000000"/>
                </a:solidFill>
              </a:rPr>
              <a:t>的</a:t>
            </a:r>
            <a:r>
              <a:rPr lang="en-US" altLang="zh-TW" dirty="0" smtClean="0">
                <a:solidFill>
                  <a:srgbClr val="000000"/>
                </a:solidFill>
              </a:rPr>
              <a:t>…</a:t>
            </a:r>
            <a:endParaRPr lang="zh-CN" altLang="en-US" dirty="0" smtClean="0">
              <a:ea typeface="宋体" charset="-122"/>
            </a:endParaRPr>
          </a:p>
        </p:txBody>
      </p:sp>
      <p:sp>
        <p:nvSpPr>
          <p:cNvPr id="41986" name="Line 4"/>
          <p:cNvSpPr>
            <a:spLocks noChangeShapeType="1"/>
          </p:cNvSpPr>
          <p:nvPr/>
        </p:nvSpPr>
        <p:spPr bwMode="auto">
          <a:xfrm flipH="1" flipV="1">
            <a:off x="6553200" y="3733800"/>
            <a:ext cx="76200" cy="533400"/>
          </a:xfrm>
          <a:prstGeom prst="line">
            <a:avLst/>
          </a:prstGeom>
          <a:noFill/>
          <a:ln w="38100">
            <a:solidFill>
              <a:srgbClr val="FFFF00"/>
            </a:solidFill>
            <a:round/>
            <a:headEnd/>
            <a:tailEnd type="triangle" w="med" len="med"/>
          </a:ln>
        </p:spPr>
        <p:txBody>
          <a:bodyPr/>
          <a:lstStyle/>
          <a:p>
            <a:endParaRPr lang="zh-CN" altLang="en-US"/>
          </a:p>
        </p:txBody>
      </p:sp>
      <p:pic>
        <p:nvPicPr>
          <p:cNvPr id="41987" name="Picture 5" descr="Open tibia - snowmachine jump"/>
          <p:cNvPicPr>
            <a:picLocks noChangeAspect="1" noChangeArrowheads="1"/>
          </p:cNvPicPr>
          <p:nvPr/>
        </p:nvPicPr>
        <p:blipFill>
          <a:blip r:embed="rId3"/>
          <a:srcRect/>
          <a:stretch>
            <a:fillRect/>
          </a:stretch>
        </p:blipFill>
        <p:spPr bwMode="auto">
          <a:xfrm>
            <a:off x="1817688" y="1676400"/>
            <a:ext cx="6411912" cy="4191000"/>
          </a:xfrm>
          <a:prstGeom prst="rect">
            <a:avLst/>
          </a:prstGeom>
          <a:noFill/>
          <a:ln w="9525">
            <a:noFill/>
            <a:miter lim="800000"/>
            <a:headEnd/>
            <a:tailEnd/>
          </a:ln>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284984"/>
            <a:ext cx="942751" cy="6480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zh-CN" altLang="en-US" dirty="0" smtClean="0">
                <a:ea typeface="宋体" charset="-122"/>
              </a:rPr>
              <a:t>手是</a:t>
            </a:r>
            <a:r>
              <a:rPr lang="zh-TW" altLang="en-US" dirty="0" smtClean="0">
                <a:ea typeface="宋体" charset="-122"/>
              </a:rPr>
              <a:t>這</a:t>
            </a:r>
            <a:r>
              <a:rPr lang="zh-TW" altLang="en-US" dirty="0">
                <a:ea typeface="宋体" charset="-122"/>
              </a:rPr>
              <a:t>樣</a:t>
            </a:r>
            <a:r>
              <a:rPr lang="zh-CN" altLang="en-US" dirty="0" smtClean="0">
                <a:ea typeface="宋体" charset="-122"/>
              </a:rPr>
              <a:t>，你</a:t>
            </a:r>
            <a:r>
              <a:rPr lang="zh-TW" altLang="en-US" dirty="0" smtClean="0">
                <a:ea typeface="宋体" charset="-122"/>
              </a:rPr>
              <a:t>現</a:t>
            </a:r>
            <a:r>
              <a:rPr lang="zh-CN" altLang="en-US" dirty="0" smtClean="0">
                <a:ea typeface="宋体" charset="-122"/>
              </a:rPr>
              <a:t>在</a:t>
            </a:r>
            <a:r>
              <a:rPr lang="zh-TW" altLang="en-US" dirty="0">
                <a:ea typeface="宋体" charset="-122"/>
              </a:rPr>
              <a:t>該</a:t>
            </a:r>
            <a:r>
              <a:rPr lang="zh-CN" altLang="en-US" dirty="0" smtClean="0">
                <a:ea typeface="宋体" charset="-122"/>
              </a:rPr>
              <a:t>做</a:t>
            </a:r>
            <a:r>
              <a:rPr lang="zh-TW" altLang="en-US" dirty="0" smtClean="0">
                <a:ea typeface="宋体" charset="-122"/>
              </a:rPr>
              <a:t>甚麼</a:t>
            </a:r>
            <a:r>
              <a:rPr lang="zh-CN" altLang="en-US" dirty="0" smtClean="0">
                <a:ea typeface="宋体" charset="-122"/>
              </a:rPr>
              <a:t>？</a:t>
            </a:r>
          </a:p>
        </p:txBody>
      </p:sp>
      <p:pic>
        <p:nvPicPr>
          <p:cNvPr id="44034" name="Picture 6" descr="Wrist fx-dislocation.JPG"/>
          <p:cNvPicPr>
            <a:picLocks noChangeAspect="1"/>
          </p:cNvPicPr>
          <p:nvPr/>
        </p:nvPicPr>
        <p:blipFill>
          <a:blip r:embed="rId3"/>
          <a:srcRect/>
          <a:stretch>
            <a:fillRect/>
          </a:stretch>
        </p:blipFill>
        <p:spPr bwMode="auto">
          <a:xfrm>
            <a:off x="3372643" y="1268760"/>
            <a:ext cx="3617913"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weating a Halyard RCS"/>
          <p:cNvPicPr>
            <a:picLocks noChangeAspect="1" noChangeArrowheads="1"/>
          </p:cNvPicPr>
          <p:nvPr/>
        </p:nvPicPr>
        <p:blipFill>
          <a:blip r:embed="rId3"/>
          <a:srcRect/>
          <a:stretch>
            <a:fillRect/>
          </a:stretch>
        </p:blipFill>
        <p:spPr bwMode="auto">
          <a:xfrm>
            <a:off x="1066800" y="152400"/>
            <a:ext cx="7924800" cy="6534150"/>
          </a:xfrm>
          <a:prstGeom prst="rect">
            <a:avLst/>
          </a:prstGeom>
          <a:ln>
            <a:noFill/>
          </a:ln>
          <a:effectLst>
            <a:softEdge rad="112500"/>
          </a:effectLst>
        </p:spPr>
      </p:pic>
      <p:sp>
        <p:nvSpPr>
          <p:cNvPr id="14338" name="Rectangle 2"/>
          <p:cNvSpPr>
            <a:spLocks noGrp="1" noChangeArrowheads="1"/>
          </p:cNvSpPr>
          <p:nvPr>
            <p:ph type="title"/>
          </p:nvPr>
        </p:nvSpPr>
        <p:spPr>
          <a:xfrm>
            <a:off x="533400" y="3068960"/>
            <a:ext cx="4776192" cy="1143000"/>
          </a:xfrm>
        </p:spPr>
        <p:txBody>
          <a:bodyPr/>
          <a:lstStyle/>
          <a:p>
            <a:pPr eaLnBrk="1" hangingPunct="1">
              <a:defRPr/>
            </a:pPr>
            <a:r>
              <a:rPr lang="zh-TW" altLang="en-US" dirty="0" smtClean="0">
                <a:solidFill>
                  <a:srgbClr val="FFC000"/>
                </a:solidFill>
                <a:effectLst>
                  <a:outerShdw blurRad="38100" dist="38100" dir="2700000" algn="tl">
                    <a:srgbClr val="C0C0C0"/>
                  </a:outerShdw>
                </a:effectLst>
                <a:ea typeface="宋体" charset="-122"/>
              </a:rPr>
              <a:t>傷</a:t>
            </a:r>
            <a:r>
              <a:rPr lang="zh-CN" altLang="en-US" dirty="0" smtClean="0">
                <a:solidFill>
                  <a:srgbClr val="FFC000"/>
                </a:solidFill>
                <a:effectLst>
                  <a:outerShdw blurRad="38100" dist="38100" dir="2700000" algn="tl">
                    <a:srgbClr val="C0C0C0"/>
                  </a:outerShdw>
                </a:effectLst>
                <a:ea typeface="宋体" charset="-122"/>
              </a:rPr>
              <a:t>患</a:t>
            </a:r>
            <a:r>
              <a:rPr lang="zh-TW" altLang="en-US" dirty="0">
                <a:solidFill>
                  <a:srgbClr val="FFC000"/>
                </a:solidFill>
                <a:effectLst>
                  <a:outerShdw blurRad="38100" dist="38100" dir="2700000" algn="tl">
                    <a:srgbClr val="C0C0C0"/>
                  </a:outerShdw>
                </a:effectLst>
                <a:ea typeface="宋体" charset="-122"/>
              </a:rPr>
              <a:t>評</a:t>
            </a:r>
            <a:r>
              <a:rPr lang="zh-CN" altLang="en-US" dirty="0" smtClean="0">
                <a:solidFill>
                  <a:srgbClr val="FFC000"/>
                </a:solidFill>
                <a:effectLst>
                  <a:outerShdw blurRad="38100" dist="38100" dir="2700000" algn="tl">
                    <a:srgbClr val="C0C0C0"/>
                  </a:outerShdw>
                </a:effectLst>
                <a:ea typeface="宋体" charset="-122"/>
              </a:rPr>
              <a:t>估系</a:t>
            </a:r>
            <a:r>
              <a:rPr lang="zh-TW" altLang="en-US" dirty="0" smtClean="0">
                <a:solidFill>
                  <a:srgbClr val="FFC000"/>
                </a:solidFill>
                <a:effectLst>
                  <a:outerShdw blurRad="38100" dist="38100" dir="2700000" algn="tl">
                    <a:srgbClr val="C0C0C0"/>
                  </a:outerShdw>
                </a:effectLst>
                <a:ea typeface="宋体" charset="-122"/>
              </a:rPr>
              <a:t>統</a:t>
            </a:r>
            <a:endParaRPr lang="zh-CN" altLang="en-US" dirty="0" smtClean="0">
              <a:solidFill>
                <a:srgbClr val="FFC000"/>
              </a:solidFill>
              <a:effectLst>
                <a:outerShdw blurRad="38100" dist="38100" dir="2700000" algn="tl">
                  <a:srgbClr val="C0C0C0"/>
                </a:outerShdw>
              </a:effectLst>
              <a:ea typeface="宋体" charset="-122"/>
            </a:endParaRPr>
          </a:p>
        </p:txBody>
      </p:sp>
      <p:sp>
        <p:nvSpPr>
          <p:cNvPr id="46083" name="Text Box 6"/>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endParaRPr lang="zh-CN" altLang="en-US">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0" y="274638"/>
            <a:ext cx="7010400" cy="1143000"/>
          </a:xfrm>
        </p:spPr>
        <p:txBody>
          <a:bodyPr/>
          <a:lstStyle/>
          <a:p>
            <a:pPr eaLnBrk="1" hangingPunct="1"/>
            <a:r>
              <a:rPr lang="zh-TW" altLang="en-US" dirty="0" smtClean="0">
                <a:ea typeface="宋体" charset="-122"/>
              </a:rPr>
              <a:t>傷</a:t>
            </a:r>
            <a:r>
              <a:rPr lang="zh-CN" altLang="en-US" dirty="0" smtClean="0">
                <a:ea typeface="宋体" charset="-122"/>
              </a:rPr>
              <a:t>患</a:t>
            </a:r>
            <a:r>
              <a:rPr lang="zh-TW" altLang="en-US" dirty="0">
                <a:ea typeface="宋体" charset="-122"/>
              </a:rPr>
              <a:t>評</a:t>
            </a:r>
            <a:r>
              <a:rPr lang="zh-CN" altLang="en-US" dirty="0" smtClean="0">
                <a:ea typeface="宋体" charset="-122"/>
              </a:rPr>
              <a:t>估系</a:t>
            </a:r>
            <a:r>
              <a:rPr lang="zh-TW" altLang="en-US" dirty="0" smtClean="0">
                <a:ea typeface="宋体" charset="-122"/>
              </a:rPr>
              <a:t>統</a:t>
            </a:r>
            <a:endParaRPr lang="zh-CN" altLang="en-US" dirty="0" smtClean="0">
              <a:ea typeface="宋体" charset="-122"/>
            </a:endParaRPr>
          </a:p>
        </p:txBody>
      </p:sp>
      <p:sp>
        <p:nvSpPr>
          <p:cNvPr id="48130" name="Freeform 5"/>
          <p:cNvSpPr>
            <a:spLocks/>
          </p:cNvSpPr>
          <p:nvPr/>
        </p:nvSpPr>
        <p:spPr bwMode="auto">
          <a:xfrm>
            <a:off x="2426494" y="1460500"/>
            <a:ext cx="1779588" cy="1235075"/>
          </a:xfrm>
          <a:custGeom>
            <a:avLst/>
            <a:gdLst>
              <a:gd name="T0" fmla="*/ 2147483647 w 1121"/>
              <a:gd name="T1" fmla="*/ 2147483647 h 777"/>
              <a:gd name="T2" fmla="*/ 0 w 1121"/>
              <a:gd name="T3" fmla="*/ 0 h 777"/>
              <a:gd name="T4" fmla="*/ 2147483647 w 1121"/>
              <a:gd name="T5" fmla="*/ 0 h 777"/>
              <a:gd name="T6" fmla="*/ 2147483647 w 1121"/>
              <a:gd name="T7" fmla="*/ 2147483647 h 777"/>
              <a:gd name="T8" fmla="*/ 0 60000 65536"/>
              <a:gd name="T9" fmla="*/ 0 60000 65536"/>
              <a:gd name="T10" fmla="*/ 0 60000 65536"/>
              <a:gd name="T11" fmla="*/ 0 60000 65536"/>
              <a:gd name="T12" fmla="*/ 0 w 1121"/>
              <a:gd name="T13" fmla="*/ 0 h 777"/>
              <a:gd name="T14" fmla="*/ 1121 w 1121"/>
              <a:gd name="T15" fmla="*/ 777 h 777"/>
            </a:gdLst>
            <a:ahLst/>
            <a:cxnLst>
              <a:cxn ang="T8">
                <a:pos x="T0" y="T1"/>
              </a:cxn>
              <a:cxn ang="T9">
                <a:pos x="T2" y="T3"/>
              </a:cxn>
              <a:cxn ang="T10">
                <a:pos x="T4" y="T5"/>
              </a:cxn>
              <a:cxn ang="T11">
                <a:pos x="T6" y="T7"/>
              </a:cxn>
            </a:cxnLst>
            <a:rect l="T12" t="T13" r="T14" b="T15"/>
            <a:pathLst>
              <a:path w="1121" h="777">
                <a:moveTo>
                  <a:pt x="568" y="776"/>
                </a:moveTo>
                <a:lnTo>
                  <a:pt x="0" y="0"/>
                </a:lnTo>
                <a:lnTo>
                  <a:pt x="1120" y="0"/>
                </a:lnTo>
                <a:lnTo>
                  <a:pt x="568" y="768"/>
                </a:lnTo>
              </a:path>
            </a:pathLst>
          </a:custGeom>
          <a:solidFill>
            <a:srgbClr val="5589FF"/>
          </a:solidFill>
          <a:ln w="9525">
            <a:noFill/>
            <a:round/>
            <a:headEnd/>
            <a:tailEnd/>
          </a:ln>
        </p:spPr>
        <p:txBody>
          <a:bodyPr/>
          <a:lstStyle/>
          <a:p>
            <a:endParaRPr lang="zh-CN" altLang="en-US"/>
          </a:p>
        </p:txBody>
      </p:sp>
      <p:sp>
        <p:nvSpPr>
          <p:cNvPr id="3078" name="Rectangle 6"/>
          <p:cNvSpPr>
            <a:spLocks noChangeArrowheads="1"/>
          </p:cNvSpPr>
          <p:nvPr/>
        </p:nvSpPr>
        <p:spPr bwMode="auto">
          <a:xfrm>
            <a:off x="2122488" y="1639888"/>
            <a:ext cx="2387600" cy="890587"/>
          </a:xfrm>
          <a:prstGeom prst="rect">
            <a:avLst/>
          </a:prstGeom>
          <a:noFill/>
          <a:ln w="12700">
            <a:noFill/>
            <a:miter lim="800000"/>
            <a:headEnd/>
            <a:tailEnd/>
          </a:ln>
          <a:effectLst/>
        </p:spPr>
        <p:txBody>
          <a:bodyPr wrap="none" lIns="19054" tIns="26992" rIns="19054" bIns="26992"/>
          <a:lstStyle/>
          <a:p>
            <a:pPr algn="ctr" eaLnBrk="0" hangingPunct="0">
              <a:lnSpc>
                <a:spcPts val="2600"/>
              </a:lnSpc>
              <a:tabLst>
                <a:tab pos="457200" algn="l"/>
                <a:tab pos="914400" algn="l"/>
                <a:tab pos="1371600" algn="l"/>
              </a:tabLst>
              <a:defRPr/>
            </a:pPr>
            <a:r>
              <a:rPr lang="zh-TW" altLang="en-US" sz="2600" dirty="0" smtClean="0">
                <a:solidFill>
                  <a:srgbClr val="000000"/>
                </a:solidFill>
                <a:effectLst>
                  <a:outerShdw blurRad="38100" dist="38100" dir="2700000" algn="tl">
                    <a:srgbClr val="C0C0C0"/>
                  </a:outerShdw>
                </a:effectLst>
                <a:latin typeface="Tahoma" charset="0"/>
              </a:rPr>
              <a:t>現場評</a:t>
            </a:r>
            <a:r>
              <a:rPr lang="zh-CN" altLang="en-US" sz="2600" dirty="0" smtClean="0">
                <a:solidFill>
                  <a:srgbClr val="000000"/>
                </a:solidFill>
                <a:effectLst>
                  <a:outerShdw blurRad="38100" dist="38100" dir="2700000" algn="tl">
                    <a:srgbClr val="C0C0C0"/>
                  </a:outerShdw>
                </a:effectLst>
                <a:latin typeface="Tahoma" charset="0"/>
              </a:rPr>
              <a:t>估</a:t>
            </a:r>
            <a:endParaRPr lang="zh-CN" altLang="en-US" sz="2600" dirty="0">
              <a:solidFill>
                <a:srgbClr val="000000"/>
              </a:solidFill>
              <a:effectLst>
                <a:outerShdw blurRad="38100" dist="38100" dir="2700000" algn="tl">
                  <a:srgbClr val="C0C0C0"/>
                </a:outerShdw>
              </a:effectLst>
              <a:latin typeface="Tahoma" charset="0"/>
            </a:endParaRPr>
          </a:p>
        </p:txBody>
      </p:sp>
      <p:sp>
        <p:nvSpPr>
          <p:cNvPr id="48132" name="Freeform 7"/>
          <p:cNvSpPr>
            <a:spLocks/>
          </p:cNvSpPr>
          <p:nvPr/>
        </p:nvSpPr>
        <p:spPr bwMode="auto">
          <a:xfrm>
            <a:off x="4267993" y="3272631"/>
            <a:ext cx="1781175" cy="1233487"/>
          </a:xfrm>
          <a:custGeom>
            <a:avLst/>
            <a:gdLst>
              <a:gd name="T0" fmla="*/ 2147483647 w 1121"/>
              <a:gd name="T1" fmla="*/ 2147483647 h 777"/>
              <a:gd name="T2" fmla="*/ 0 w 1121"/>
              <a:gd name="T3" fmla="*/ 0 h 777"/>
              <a:gd name="T4" fmla="*/ 2147483647 w 1121"/>
              <a:gd name="T5" fmla="*/ 0 h 777"/>
              <a:gd name="T6" fmla="*/ 2147483647 w 1121"/>
              <a:gd name="T7" fmla="*/ 2147483647 h 777"/>
              <a:gd name="T8" fmla="*/ 0 60000 65536"/>
              <a:gd name="T9" fmla="*/ 0 60000 65536"/>
              <a:gd name="T10" fmla="*/ 0 60000 65536"/>
              <a:gd name="T11" fmla="*/ 0 60000 65536"/>
              <a:gd name="T12" fmla="*/ 0 w 1121"/>
              <a:gd name="T13" fmla="*/ 0 h 777"/>
              <a:gd name="T14" fmla="*/ 1121 w 1121"/>
              <a:gd name="T15" fmla="*/ 777 h 777"/>
            </a:gdLst>
            <a:ahLst/>
            <a:cxnLst>
              <a:cxn ang="T8">
                <a:pos x="T0" y="T1"/>
              </a:cxn>
              <a:cxn ang="T9">
                <a:pos x="T2" y="T3"/>
              </a:cxn>
              <a:cxn ang="T10">
                <a:pos x="T4" y="T5"/>
              </a:cxn>
              <a:cxn ang="T11">
                <a:pos x="T6" y="T7"/>
              </a:cxn>
            </a:cxnLst>
            <a:rect l="T12" t="T13" r="T14" b="T15"/>
            <a:pathLst>
              <a:path w="1121" h="777">
                <a:moveTo>
                  <a:pt x="568" y="776"/>
                </a:moveTo>
                <a:lnTo>
                  <a:pt x="0" y="0"/>
                </a:lnTo>
                <a:lnTo>
                  <a:pt x="1120" y="0"/>
                </a:lnTo>
                <a:lnTo>
                  <a:pt x="568" y="768"/>
                </a:lnTo>
              </a:path>
            </a:pathLst>
          </a:custGeom>
          <a:solidFill>
            <a:srgbClr val="5589FF"/>
          </a:solidFill>
          <a:ln w="9525">
            <a:noFill/>
            <a:round/>
            <a:headEnd/>
            <a:tailEnd/>
          </a:ln>
        </p:spPr>
        <p:txBody>
          <a:bodyPr/>
          <a:lstStyle/>
          <a:p>
            <a:endParaRPr lang="zh-CN" altLang="en-US"/>
          </a:p>
        </p:txBody>
      </p:sp>
      <p:sp>
        <p:nvSpPr>
          <p:cNvPr id="48133" name="Freeform 8"/>
          <p:cNvSpPr>
            <a:spLocks/>
          </p:cNvSpPr>
          <p:nvPr/>
        </p:nvSpPr>
        <p:spPr bwMode="auto">
          <a:xfrm>
            <a:off x="6187281" y="5145978"/>
            <a:ext cx="1779587" cy="1235075"/>
          </a:xfrm>
          <a:custGeom>
            <a:avLst/>
            <a:gdLst>
              <a:gd name="T0" fmla="*/ 2147483647 w 1121"/>
              <a:gd name="T1" fmla="*/ 2147483647 h 777"/>
              <a:gd name="T2" fmla="*/ 0 w 1121"/>
              <a:gd name="T3" fmla="*/ 0 h 777"/>
              <a:gd name="T4" fmla="*/ 2147483647 w 1121"/>
              <a:gd name="T5" fmla="*/ 0 h 777"/>
              <a:gd name="T6" fmla="*/ 2147483647 w 1121"/>
              <a:gd name="T7" fmla="*/ 2147483647 h 777"/>
              <a:gd name="T8" fmla="*/ 0 60000 65536"/>
              <a:gd name="T9" fmla="*/ 0 60000 65536"/>
              <a:gd name="T10" fmla="*/ 0 60000 65536"/>
              <a:gd name="T11" fmla="*/ 0 60000 65536"/>
              <a:gd name="T12" fmla="*/ 0 w 1121"/>
              <a:gd name="T13" fmla="*/ 0 h 777"/>
              <a:gd name="T14" fmla="*/ 1121 w 1121"/>
              <a:gd name="T15" fmla="*/ 777 h 777"/>
            </a:gdLst>
            <a:ahLst/>
            <a:cxnLst>
              <a:cxn ang="T8">
                <a:pos x="T0" y="T1"/>
              </a:cxn>
              <a:cxn ang="T9">
                <a:pos x="T2" y="T3"/>
              </a:cxn>
              <a:cxn ang="T10">
                <a:pos x="T4" y="T5"/>
              </a:cxn>
              <a:cxn ang="T11">
                <a:pos x="T6" y="T7"/>
              </a:cxn>
            </a:cxnLst>
            <a:rect l="T12" t="T13" r="T14" b="T15"/>
            <a:pathLst>
              <a:path w="1121" h="777">
                <a:moveTo>
                  <a:pt x="568" y="776"/>
                </a:moveTo>
                <a:lnTo>
                  <a:pt x="0" y="0"/>
                </a:lnTo>
                <a:lnTo>
                  <a:pt x="1120" y="0"/>
                </a:lnTo>
                <a:lnTo>
                  <a:pt x="568" y="768"/>
                </a:lnTo>
              </a:path>
            </a:pathLst>
          </a:custGeom>
          <a:solidFill>
            <a:srgbClr val="5589FF"/>
          </a:solidFill>
          <a:ln w="9525">
            <a:noFill/>
            <a:round/>
            <a:headEnd/>
            <a:tailEnd/>
          </a:ln>
        </p:spPr>
        <p:txBody>
          <a:bodyPr/>
          <a:lstStyle/>
          <a:p>
            <a:endParaRPr lang="zh-CN" altLang="en-US"/>
          </a:p>
        </p:txBody>
      </p:sp>
      <p:sp>
        <p:nvSpPr>
          <p:cNvPr id="3081" name="Rectangle 9"/>
          <p:cNvSpPr>
            <a:spLocks noChangeArrowheads="1"/>
          </p:cNvSpPr>
          <p:nvPr/>
        </p:nvSpPr>
        <p:spPr bwMode="auto">
          <a:xfrm>
            <a:off x="3697288" y="3444875"/>
            <a:ext cx="2922587" cy="889000"/>
          </a:xfrm>
          <a:prstGeom prst="rect">
            <a:avLst/>
          </a:prstGeom>
          <a:noFill/>
          <a:ln w="12700">
            <a:noFill/>
            <a:miter lim="800000"/>
            <a:headEnd/>
            <a:tailEnd/>
          </a:ln>
          <a:effectLst/>
        </p:spPr>
        <p:txBody>
          <a:bodyPr wrap="none" lIns="19054" tIns="26992" rIns="19054" bIns="26992"/>
          <a:lstStyle/>
          <a:p>
            <a:pPr algn="ctr" eaLnBrk="0" hangingPunct="0">
              <a:lnSpc>
                <a:spcPts val="2600"/>
              </a:lnSpc>
              <a:tabLst>
                <a:tab pos="457200" algn="l"/>
                <a:tab pos="914400" algn="l"/>
                <a:tab pos="1371600" algn="l"/>
              </a:tabLst>
              <a:defRPr/>
            </a:pPr>
            <a:r>
              <a:rPr lang="zh-CN" altLang="en-US" sz="2600" dirty="0" smtClean="0">
                <a:solidFill>
                  <a:srgbClr val="000000"/>
                </a:solidFill>
                <a:effectLst>
                  <a:outerShdw blurRad="38100" dist="38100" dir="2700000" algn="tl">
                    <a:srgbClr val="C0C0C0"/>
                  </a:outerShdw>
                </a:effectLst>
                <a:latin typeface="Tahoma" charset="0"/>
              </a:rPr>
              <a:t>首要</a:t>
            </a:r>
            <a:r>
              <a:rPr lang="zh-TW" altLang="en-US" sz="2600" dirty="0" smtClean="0">
                <a:solidFill>
                  <a:srgbClr val="000000"/>
                </a:solidFill>
                <a:effectLst>
                  <a:outerShdw blurRad="38100" dist="38100" dir="2700000" algn="tl">
                    <a:srgbClr val="C0C0C0"/>
                  </a:outerShdw>
                </a:effectLst>
                <a:latin typeface="Tahoma" charset="0"/>
              </a:rPr>
              <a:t>評</a:t>
            </a:r>
            <a:r>
              <a:rPr lang="zh-CN" altLang="en-US" sz="2600" dirty="0" smtClean="0">
                <a:solidFill>
                  <a:srgbClr val="000000"/>
                </a:solidFill>
                <a:effectLst>
                  <a:outerShdw blurRad="38100" dist="38100" dir="2700000" algn="tl">
                    <a:srgbClr val="C0C0C0"/>
                  </a:outerShdw>
                </a:effectLst>
                <a:latin typeface="Tahoma" charset="0"/>
              </a:rPr>
              <a:t>估</a:t>
            </a:r>
            <a:endParaRPr lang="zh-CN" altLang="en-US" sz="2600" dirty="0">
              <a:solidFill>
                <a:srgbClr val="000000"/>
              </a:solidFill>
              <a:effectLst>
                <a:outerShdw blurRad="38100" dist="38100" dir="2700000" algn="tl">
                  <a:srgbClr val="C0C0C0"/>
                </a:outerShdw>
              </a:effectLst>
              <a:latin typeface="Tahoma" charset="0"/>
            </a:endParaRPr>
          </a:p>
        </p:txBody>
      </p:sp>
      <p:sp>
        <p:nvSpPr>
          <p:cNvPr id="3082" name="Rectangle 10"/>
          <p:cNvSpPr>
            <a:spLocks noChangeArrowheads="1"/>
          </p:cNvSpPr>
          <p:nvPr/>
        </p:nvSpPr>
        <p:spPr bwMode="auto">
          <a:xfrm>
            <a:off x="5032375" y="5402263"/>
            <a:ext cx="4089400" cy="889000"/>
          </a:xfrm>
          <a:prstGeom prst="rect">
            <a:avLst/>
          </a:prstGeom>
          <a:noFill/>
          <a:ln w="12700">
            <a:noFill/>
            <a:miter lim="800000"/>
            <a:headEnd/>
            <a:tailEnd/>
          </a:ln>
          <a:effectLst/>
        </p:spPr>
        <p:txBody>
          <a:bodyPr wrap="none" lIns="19054" tIns="26992" rIns="19054" bIns="26992"/>
          <a:lstStyle/>
          <a:p>
            <a:pPr algn="ctr" eaLnBrk="0" hangingPunct="0">
              <a:lnSpc>
                <a:spcPts val="2600"/>
              </a:lnSpc>
              <a:tabLst>
                <a:tab pos="457200" algn="l"/>
                <a:tab pos="914400" algn="l"/>
                <a:tab pos="1371600" algn="l"/>
              </a:tabLst>
              <a:defRPr/>
            </a:pPr>
            <a:r>
              <a:rPr lang="zh-CN" altLang="en-US" sz="2600" dirty="0" smtClean="0">
                <a:solidFill>
                  <a:srgbClr val="000000"/>
                </a:solidFill>
                <a:effectLst>
                  <a:outerShdw blurRad="38100" dist="38100" dir="2700000" algn="tl">
                    <a:srgbClr val="C0C0C0"/>
                  </a:outerShdw>
                </a:effectLst>
                <a:latin typeface="Tahoma" charset="0"/>
              </a:rPr>
              <a:t>次要</a:t>
            </a:r>
            <a:r>
              <a:rPr lang="zh-TW" altLang="en-US" sz="2600" dirty="0" smtClean="0">
                <a:solidFill>
                  <a:srgbClr val="000000"/>
                </a:solidFill>
                <a:effectLst>
                  <a:outerShdw blurRad="38100" dist="38100" dir="2700000" algn="tl">
                    <a:srgbClr val="C0C0C0"/>
                  </a:outerShdw>
                </a:effectLst>
                <a:latin typeface="Tahoma" charset="0"/>
              </a:rPr>
              <a:t>評</a:t>
            </a:r>
            <a:r>
              <a:rPr lang="zh-CN" altLang="en-US" sz="2600" dirty="0" smtClean="0">
                <a:solidFill>
                  <a:srgbClr val="000000"/>
                </a:solidFill>
                <a:effectLst>
                  <a:outerShdw blurRad="38100" dist="38100" dir="2700000" algn="tl">
                    <a:srgbClr val="C0C0C0"/>
                  </a:outerShdw>
                </a:effectLst>
                <a:latin typeface="Tahoma" charset="0"/>
              </a:rPr>
              <a:t>估</a:t>
            </a:r>
            <a:endParaRPr lang="zh-CN" altLang="en-US" sz="2600" dirty="0">
              <a:solidFill>
                <a:srgbClr val="000000"/>
              </a:solidFill>
              <a:effectLst>
                <a:outerShdw blurRad="38100" dist="38100" dir="2700000" algn="tl">
                  <a:srgbClr val="C0C0C0"/>
                </a:outerShdw>
              </a:effectLst>
              <a:latin typeface="Tahoma" charset="0"/>
            </a:endParaRPr>
          </a:p>
        </p:txBody>
      </p:sp>
      <p:sp>
        <p:nvSpPr>
          <p:cNvPr id="48136" name="Text Box 13"/>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r>
              <a:rPr lang="en-US" altLang="zh-CN">
                <a:solidFill>
                  <a:schemeClr val="bg1"/>
                </a:solidFill>
              </a:rPr>
              <a:t>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9"/>
          <p:cNvSpPr>
            <a:spLocks noChangeArrowheads="1"/>
          </p:cNvSpPr>
          <p:nvPr/>
        </p:nvSpPr>
        <p:spPr bwMode="auto">
          <a:xfrm>
            <a:off x="2881741" y="2131454"/>
            <a:ext cx="4243387" cy="2973388"/>
          </a:xfrm>
          <a:prstGeom prst="rect">
            <a:avLst/>
          </a:prstGeom>
          <a:noFill/>
          <a:ln w="9525">
            <a:noFill/>
            <a:miter lim="800000"/>
            <a:headEnd/>
            <a:tailEnd/>
          </a:ln>
        </p:spPr>
        <p:txBody>
          <a:bodyPr wrap="none" lIns="19054" tIns="26992" rIns="19054" bIns="26992"/>
          <a:lstStyle/>
          <a:p>
            <a:pPr algn="ctr" eaLnBrk="0" hangingPunct="0">
              <a:lnSpc>
                <a:spcPts val="2700"/>
              </a:lnSpc>
              <a:tabLst>
                <a:tab pos="457200" algn="l"/>
                <a:tab pos="914400" algn="l"/>
                <a:tab pos="1371600" algn="l"/>
              </a:tabLst>
            </a:pPr>
            <a:r>
              <a:rPr lang="zh-CN" altLang="en-US" sz="2400" dirty="0">
                <a:solidFill>
                  <a:srgbClr val="0000FF"/>
                </a:solidFill>
                <a:latin typeface="Tahoma" pitchFamily="34" charset="0"/>
              </a:rPr>
              <a:t>安全                </a:t>
            </a:r>
            <a:r>
              <a:rPr lang="zh-TW" altLang="en-US" sz="2400" dirty="0" smtClean="0">
                <a:solidFill>
                  <a:srgbClr val="0000FF"/>
                </a:solidFill>
                <a:latin typeface="Tahoma" pitchFamily="34" charset="0"/>
              </a:rPr>
              <a:t>        傷</a:t>
            </a:r>
            <a:r>
              <a:rPr lang="zh-CN" altLang="en-US" sz="2400" dirty="0" smtClean="0">
                <a:solidFill>
                  <a:srgbClr val="0000FF"/>
                </a:solidFill>
                <a:latin typeface="Tahoma" pitchFamily="34" charset="0"/>
              </a:rPr>
              <a:t>病</a:t>
            </a:r>
            <a:r>
              <a:rPr lang="zh-TW" altLang="en-US" sz="2400" dirty="0" smtClean="0">
                <a:solidFill>
                  <a:srgbClr val="0000FF"/>
                </a:solidFill>
                <a:latin typeface="Tahoma" pitchFamily="34" charset="0"/>
              </a:rPr>
              <a:t>機</a:t>
            </a:r>
            <a:r>
              <a:rPr lang="zh-CN" altLang="en-US" sz="2400" dirty="0" smtClean="0">
                <a:solidFill>
                  <a:srgbClr val="0000FF"/>
                </a:solidFill>
                <a:latin typeface="Tahoma" pitchFamily="34" charset="0"/>
              </a:rPr>
              <a:t>制</a:t>
            </a: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r>
              <a:rPr lang="en-US" altLang="zh-CN" sz="2400" dirty="0">
                <a:solidFill>
                  <a:srgbClr val="0000FF"/>
                </a:solidFill>
                <a:latin typeface="Tahoma" pitchFamily="34" charset="0"/>
              </a:rPr>
              <a:t>                                      </a:t>
            </a: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eaLnBrk="0" hangingPunct="0">
              <a:lnSpc>
                <a:spcPts val="2700"/>
              </a:lnSpc>
              <a:tabLst>
                <a:tab pos="457200" algn="l"/>
                <a:tab pos="914400" algn="l"/>
                <a:tab pos="1371600" algn="l"/>
              </a:tabLst>
            </a:pPr>
            <a:r>
              <a:rPr lang="zh-TW" altLang="en-US" sz="2400" dirty="0" smtClean="0">
                <a:solidFill>
                  <a:srgbClr val="0000FF"/>
                </a:solidFill>
                <a:latin typeface="Tahoma" pitchFamily="34" charset="0"/>
              </a:rPr>
              <a:t>               </a:t>
            </a:r>
            <a:endParaRPr lang="en-US" altLang="zh-TW" sz="2400" dirty="0">
              <a:solidFill>
                <a:srgbClr val="0000FF"/>
              </a:solidFill>
              <a:latin typeface="Tahoma" pitchFamily="34" charset="0"/>
            </a:endParaRPr>
          </a:p>
          <a:p>
            <a:pPr algn="ctr" eaLnBrk="0" hangingPunct="0">
              <a:lnSpc>
                <a:spcPts val="2700"/>
              </a:lnSpc>
              <a:tabLst>
                <a:tab pos="457200" algn="l"/>
                <a:tab pos="914400" algn="l"/>
                <a:tab pos="1371600" algn="l"/>
              </a:tabLst>
            </a:pPr>
            <a:r>
              <a:rPr lang="zh-TW" altLang="en-US" sz="2400" dirty="0" smtClean="0">
                <a:solidFill>
                  <a:srgbClr val="0000FF"/>
                </a:solidFill>
                <a:latin typeface="Tahoma" pitchFamily="34" charset="0"/>
              </a:rPr>
              <a:t>數</a:t>
            </a:r>
            <a:r>
              <a:rPr lang="zh-CN" altLang="en-US" sz="2400" dirty="0" smtClean="0">
                <a:solidFill>
                  <a:srgbClr val="0000FF"/>
                </a:solidFill>
                <a:latin typeface="Tahoma" pitchFamily="34" charset="0"/>
              </a:rPr>
              <a:t>目</a:t>
            </a:r>
            <a:endParaRPr lang="zh-CN" altLang="en-US" sz="2400" dirty="0">
              <a:solidFill>
                <a:srgbClr val="0000FF"/>
              </a:solidFill>
              <a:latin typeface="Tahoma" pitchFamily="34" charset="0"/>
            </a:endParaRPr>
          </a:p>
        </p:txBody>
      </p:sp>
      <p:sp>
        <p:nvSpPr>
          <p:cNvPr id="50178" name="Rectangle 2"/>
          <p:cNvSpPr>
            <a:spLocks noGrp="1" noChangeArrowheads="1"/>
          </p:cNvSpPr>
          <p:nvPr>
            <p:ph type="title"/>
          </p:nvPr>
        </p:nvSpPr>
        <p:spPr>
          <a:xfrm>
            <a:off x="1459706" y="266700"/>
            <a:ext cx="7010400" cy="1143000"/>
          </a:xfrm>
        </p:spPr>
        <p:txBody>
          <a:bodyPr/>
          <a:lstStyle/>
          <a:p>
            <a:pPr eaLnBrk="1" hangingPunct="1"/>
            <a:r>
              <a:rPr lang="zh-TW" altLang="en-US" dirty="0" smtClean="0">
                <a:solidFill>
                  <a:srgbClr val="000000"/>
                </a:solidFill>
                <a:latin typeface="SimSun" panose="02010600030101010101" pitchFamily="2" charset="-122"/>
                <a:ea typeface="SimSun" panose="02010600030101010101" pitchFamily="2" charset="-122"/>
              </a:rPr>
              <a:t>現場評</a:t>
            </a:r>
            <a:r>
              <a:rPr lang="zh-CN" altLang="en-US" dirty="0" smtClean="0">
                <a:solidFill>
                  <a:srgbClr val="000000"/>
                </a:solidFill>
                <a:latin typeface="SimSun" panose="02010600030101010101" pitchFamily="2" charset="-122"/>
                <a:ea typeface="SimSun" panose="02010600030101010101" pitchFamily="2" charset="-122"/>
              </a:rPr>
              <a:t>估</a:t>
            </a:r>
            <a:endParaRPr lang="zh-CN" altLang="en-US" dirty="0" smtClean="0">
              <a:latin typeface="SimSun" panose="02010600030101010101" pitchFamily="2" charset="-122"/>
              <a:ea typeface="SimSun" panose="02010600030101010101" pitchFamily="2" charset="-122"/>
            </a:endParaRPr>
          </a:p>
        </p:txBody>
      </p:sp>
      <p:sp>
        <p:nvSpPr>
          <p:cNvPr id="50179" name="Rectangle 4"/>
          <p:cNvSpPr>
            <a:spLocks noChangeArrowheads="1"/>
          </p:cNvSpPr>
          <p:nvPr/>
        </p:nvSpPr>
        <p:spPr bwMode="auto">
          <a:xfrm>
            <a:off x="1687545" y="1435925"/>
            <a:ext cx="1371600" cy="1776413"/>
          </a:xfrm>
          <a:prstGeom prst="rect">
            <a:avLst/>
          </a:prstGeom>
          <a:noFill/>
          <a:ln w="9525">
            <a:noFill/>
            <a:miter lim="800000"/>
            <a:headEnd/>
            <a:tailEnd/>
          </a:ln>
        </p:spPr>
        <p:txBody>
          <a:bodyPr wrap="none" lIns="19054" tIns="26992" rIns="19054" bIns="26992"/>
          <a:lstStyle/>
          <a:p>
            <a:pPr eaLnBrk="0" hangingPunct="0">
              <a:lnSpc>
                <a:spcPts val="2800"/>
              </a:lnSpc>
              <a:tabLst>
                <a:tab pos="457200" algn="l"/>
                <a:tab pos="914400" algn="l"/>
                <a:tab pos="1371600" algn="l"/>
              </a:tabLst>
            </a:pPr>
            <a:endParaRPr lang="zh-CN" altLang="en-US" b="1" dirty="0">
              <a:solidFill>
                <a:srgbClr val="000000"/>
              </a:solidFill>
              <a:latin typeface="Tahoma" pitchFamily="34" charset="0"/>
            </a:endParaRPr>
          </a:p>
          <a:p>
            <a:pPr eaLnBrk="0" hangingPunct="0">
              <a:lnSpc>
                <a:spcPts val="2400"/>
              </a:lnSpc>
              <a:tabLst>
                <a:tab pos="457200" algn="l"/>
                <a:tab pos="914400" algn="l"/>
                <a:tab pos="1371600" algn="l"/>
              </a:tabLst>
            </a:pPr>
            <a:r>
              <a:rPr lang="zh-TW" altLang="en-US" b="1" dirty="0" smtClean="0">
                <a:solidFill>
                  <a:srgbClr val="000000"/>
                </a:solidFill>
                <a:latin typeface="Tahoma" pitchFamily="34" charset="0"/>
              </a:rPr>
              <a:t>個</a:t>
            </a:r>
            <a:r>
              <a:rPr lang="zh-CN" altLang="en-US" b="1" dirty="0" smtClean="0">
                <a:solidFill>
                  <a:srgbClr val="000000"/>
                </a:solidFill>
                <a:latin typeface="Tahoma" pitchFamily="34" charset="0"/>
              </a:rPr>
              <a:t>人</a:t>
            </a:r>
            <a:r>
              <a:rPr lang="zh-CN" altLang="en-US" b="1" dirty="0">
                <a:solidFill>
                  <a:srgbClr val="000000"/>
                </a:solidFill>
                <a:latin typeface="Tahoma" pitchFamily="34" charset="0"/>
              </a:rPr>
              <a:t>安全</a:t>
            </a:r>
            <a:endParaRPr lang="zh-CN" altLang="en-US" sz="2400" b="1" dirty="0">
              <a:solidFill>
                <a:srgbClr val="000000"/>
              </a:solidFill>
              <a:latin typeface="Tahoma" pitchFamily="34" charset="0"/>
            </a:endParaRPr>
          </a:p>
          <a:p>
            <a:pPr eaLnBrk="0" hangingPunct="0">
              <a:lnSpc>
                <a:spcPts val="2400"/>
              </a:lnSpc>
              <a:tabLst>
                <a:tab pos="457200" algn="l"/>
                <a:tab pos="914400" algn="l"/>
                <a:tab pos="1371600" algn="l"/>
              </a:tabLst>
            </a:pPr>
            <a:r>
              <a:rPr lang="zh-CN" altLang="en-US" b="1" dirty="0">
                <a:solidFill>
                  <a:srgbClr val="000000"/>
                </a:solidFill>
                <a:latin typeface="Tahoma" pitchFamily="34" charset="0"/>
              </a:rPr>
              <a:t>同伴安全</a:t>
            </a:r>
            <a:endParaRPr lang="zh-CN" altLang="en-US" sz="2400" b="1" dirty="0">
              <a:solidFill>
                <a:srgbClr val="000000"/>
              </a:solidFill>
              <a:latin typeface="Tahoma" pitchFamily="34" charset="0"/>
            </a:endParaRPr>
          </a:p>
          <a:p>
            <a:pPr eaLnBrk="0" hangingPunct="0">
              <a:lnSpc>
                <a:spcPts val="2400"/>
              </a:lnSpc>
              <a:tabLst>
                <a:tab pos="457200" algn="l"/>
                <a:tab pos="914400" algn="l"/>
                <a:tab pos="1371600" algn="l"/>
              </a:tabLst>
            </a:pPr>
            <a:r>
              <a:rPr lang="zh-CN" altLang="en-US" b="1" dirty="0" smtClean="0">
                <a:solidFill>
                  <a:srgbClr val="000000"/>
                </a:solidFill>
                <a:latin typeface="Tahoma" pitchFamily="34" charset="0"/>
              </a:rPr>
              <a:t>公</a:t>
            </a:r>
            <a:r>
              <a:rPr lang="zh-TW" altLang="en-US" b="1" dirty="0" smtClean="0">
                <a:solidFill>
                  <a:srgbClr val="000000"/>
                </a:solidFill>
                <a:latin typeface="Tahoma" pitchFamily="34" charset="0"/>
              </a:rPr>
              <a:t>眾</a:t>
            </a:r>
            <a:r>
              <a:rPr lang="zh-CN" altLang="en-US" b="1" dirty="0" smtClean="0">
                <a:solidFill>
                  <a:srgbClr val="000000"/>
                </a:solidFill>
                <a:latin typeface="Tahoma" pitchFamily="34" charset="0"/>
              </a:rPr>
              <a:t>安全</a:t>
            </a:r>
            <a:endParaRPr lang="zh-CN" altLang="en-US" sz="2400" b="1" dirty="0">
              <a:solidFill>
                <a:srgbClr val="000000"/>
              </a:solidFill>
              <a:latin typeface="Tahoma" pitchFamily="34" charset="0"/>
            </a:endParaRPr>
          </a:p>
          <a:p>
            <a:pPr eaLnBrk="0" hangingPunct="0">
              <a:lnSpc>
                <a:spcPts val="2400"/>
              </a:lnSpc>
              <a:tabLst>
                <a:tab pos="457200" algn="l"/>
                <a:tab pos="914400" algn="l"/>
                <a:tab pos="1371600" algn="l"/>
              </a:tabLst>
            </a:pPr>
            <a:r>
              <a:rPr lang="zh-TW" altLang="en-US" b="1" dirty="0" smtClean="0">
                <a:solidFill>
                  <a:srgbClr val="000000"/>
                </a:solidFill>
                <a:latin typeface="Tahoma" pitchFamily="34" charset="0"/>
              </a:rPr>
              <a:t>傷</a:t>
            </a:r>
            <a:r>
              <a:rPr lang="zh-CN" altLang="en-US" b="1" dirty="0" smtClean="0">
                <a:solidFill>
                  <a:srgbClr val="000000"/>
                </a:solidFill>
                <a:latin typeface="Tahoma" pitchFamily="34" charset="0"/>
              </a:rPr>
              <a:t>患</a:t>
            </a:r>
            <a:r>
              <a:rPr lang="zh-CN" altLang="en-US" b="1" dirty="0">
                <a:solidFill>
                  <a:srgbClr val="000000"/>
                </a:solidFill>
                <a:latin typeface="Tahoma" pitchFamily="34" charset="0"/>
              </a:rPr>
              <a:t>安全</a:t>
            </a:r>
          </a:p>
        </p:txBody>
      </p:sp>
      <p:sp>
        <p:nvSpPr>
          <p:cNvPr id="50180" name="Freeform 5"/>
          <p:cNvSpPr>
            <a:spLocks/>
          </p:cNvSpPr>
          <p:nvPr/>
        </p:nvSpPr>
        <p:spPr bwMode="auto">
          <a:xfrm>
            <a:off x="3522298" y="2592388"/>
            <a:ext cx="2962275" cy="2033588"/>
          </a:xfrm>
          <a:custGeom>
            <a:avLst/>
            <a:gdLst>
              <a:gd name="T0" fmla="*/ 2147483647 w 1865"/>
              <a:gd name="T1" fmla="*/ 2147483647 h 1281"/>
              <a:gd name="T2" fmla="*/ 0 w 1865"/>
              <a:gd name="T3" fmla="*/ 0 h 1281"/>
              <a:gd name="T4" fmla="*/ 2147483647 w 1865"/>
              <a:gd name="T5" fmla="*/ 0 h 1281"/>
              <a:gd name="T6" fmla="*/ 2147483647 w 1865"/>
              <a:gd name="T7" fmla="*/ 2147483647 h 1281"/>
              <a:gd name="T8" fmla="*/ 0 60000 65536"/>
              <a:gd name="T9" fmla="*/ 0 60000 65536"/>
              <a:gd name="T10" fmla="*/ 0 60000 65536"/>
              <a:gd name="T11" fmla="*/ 0 60000 65536"/>
              <a:gd name="T12" fmla="*/ 0 w 1865"/>
              <a:gd name="T13" fmla="*/ 0 h 1281"/>
              <a:gd name="T14" fmla="*/ 1865 w 1865"/>
              <a:gd name="T15" fmla="*/ 1281 h 1281"/>
            </a:gdLst>
            <a:ahLst/>
            <a:cxnLst>
              <a:cxn ang="T8">
                <a:pos x="T0" y="T1"/>
              </a:cxn>
              <a:cxn ang="T9">
                <a:pos x="T2" y="T3"/>
              </a:cxn>
              <a:cxn ang="T10">
                <a:pos x="T4" y="T5"/>
              </a:cxn>
              <a:cxn ang="T11">
                <a:pos x="T6" y="T7"/>
              </a:cxn>
            </a:cxnLst>
            <a:rect l="T12" t="T13" r="T14" b="T15"/>
            <a:pathLst>
              <a:path w="1865" h="1281">
                <a:moveTo>
                  <a:pt x="952" y="1280"/>
                </a:moveTo>
                <a:lnTo>
                  <a:pt x="0" y="0"/>
                </a:lnTo>
                <a:lnTo>
                  <a:pt x="1864" y="0"/>
                </a:lnTo>
                <a:lnTo>
                  <a:pt x="952" y="1264"/>
                </a:lnTo>
              </a:path>
            </a:pathLst>
          </a:custGeom>
          <a:solidFill>
            <a:srgbClr val="5589FF"/>
          </a:solidFill>
          <a:ln w="9525">
            <a:noFill/>
            <a:round/>
            <a:headEnd/>
            <a:tailEnd/>
          </a:ln>
        </p:spPr>
        <p:txBody>
          <a:bodyPr/>
          <a:lstStyle/>
          <a:p>
            <a:endParaRPr lang="zh-CN" altLang="en-US"/>
          </a:p>
        </p:txBody>
      </p:sp>
      <p:sp>
        <p:nvSpPr>
          <p:cNvPr id="4102" name="Rectangle 6"/>
          <p:cNvSpPr>
            <a:spLocks noChangeArrowheads="1"/>
          </p:cNvSpPr>
          <p:nvPr/>
        </p:nvSpPr>
        <p:spPr bwMode="auto">
          <a:xfrm>
            <a:off x="3808840" y="2932144"/>
            <a:ext cx="2389188" cy="560388"/>
          </a:xfrm>
          <a:prstGeom prst="rect">
            <a:avLst/>
          </a:prstGeom>
          <a:noFill/>
          <a:ln w="12700">
            <a:noFill/>
            <a:miter lim="800000"/>
            <a:headEnd/>
            <a:tailEnd/>
          </a:ln>
          <a:effectLst/>
        </p:spPr>
        <p:txBody>
          <a:bodyPr wrap="none" lIns="19054" tIns="26992" rIns="19054" bIns="26992"/>
          <a:lstStyle/>
          <a:p>
            <a:pPr algn="ctr" eaLnBrk="0" hangingPunct="0">
              <a:lnSpc>
                <a:spcPts val="3600"/>
              </a:lnSpc>
              <a:tabLst>
                <a:tab pos="457200" algn="l"/>
                <a:tab pos="914400" algn="l"/>
                <a:tab pos="1371600" algn="l"/>
              </a:tabLst>
              <a:defRPr/>
            </a:pPr>
            <a:r>
              <a:rPr lang="zh-TW" altLang="en-US" sz="3600" dirty="0" smtClean="0">
                <a:solidFill>
                  <a:srgbClr val="000000"/>
                </a:solidFill>
                <a:effectLst>
                  <a:outerShdw blurRad="38100" dist="38100" dir="2700000" algn="tl">
                    <a:srgbClr val="C0C0C0"/>
                  </a:outerShdw>
                </a:effectLst>
                <a:latin typeface="Tahoma" charset="0"/>
              </a:rPr>
              <a:t>現場</a:t>
            </a:r>
            <a:r>
              <a:rPr lang="zh-TW" altLang="en-US" sz="3600" dirty="0">
                <a:solidFill>
                  <a:srgbClr val="000000"/>
                </a:solidFill>
                <a:effectLst>
                  <a:outerShdw blurRad="38100" dist="38100" dir="2700000" algn="tl">
                    <a:srgbClr val="C0C0C0"/>
                  </a:outerShdw>
                </a:effectLst>
                <a:latin typeface="Tahoma" charset="0"/>
              </a:rPr>
              <a:t>評</a:t>
            </a:r>
            <a:r>
              <a:rPr lang="zh-CN" altLang="en-US" sz="3600" dirty="0">
                <a:solidFill>
                  <a:srgbClr val="000000"/>
                </a:solidFill>
                <a:effectLst>
                  <a:outerShdw blurRad="38100" dist="38100" dir="2700000" algn="tl">
                    <a:srgbClr val="C0C0C0"/>
                  </a:outerShdw>
                </a:effectLst>
                <a:latin typeface="Tahoma" charset="0"/>
              </a:rPr>
              <a:t>估</a:t>
            </a:r>
          </a:p>
        </p:txBody>
      </p:sp>
      <p:sp>
        <p:nvSpPr>
          <p:cNvPr id="50182" name="Rectangle 7"/>
          <p:cNvSpPr>
            <a:spLocks noChangeArrowheads="1"/>
          </p:cNvSpPr>
          <p:nvPr/>
        </p:nvSpPr>
        <p:spPr bwMode="auto">
          <a:xfrm>
            <a:off x="7276799" y="1878837"/>
            <a:ext cx="562124" cy="890588"/>
          </a:xfrm>
          <a:prstGeom prst="rect">
            <a:avLst/>
          </a:prstGeom>
          <a:noFill/>
          <a:ln w="9525">
            <a:noFill/>
            <a:miter lim="800000"/>
            <a:headEnd/>
            <a:tailEnd/>
          </a:ln>
        </p:spPr>
        <p:txBody>
          <a:bodyPr wrap="none" lIns="19054" tIns="26992" rIns="19054" bIns="26992"/>
          <a:lstStyle/>
          <a:p>
            <a:pPr algn="r" eaLnBrk="0" hangingPunct="0">
              <a:lnSpc>
                <a:spcPts val="1800"/>
              </a:lnSpc>
              <a:tabLst>
                <a:tab pos="457200" algn="l"/>
                <a:tab pos="914400" algn="l"/>
                <a:tab pos="1371600" algn="l"/>
              </a:tabLst>
            </a:pPr>
            <a:r>
              <a:rPr lang="zh-TW" altLang="en-US" b="1" dirty="0" smtClean="0">
                <a:solidFill>
                  <a:srgbClr val="000000"/>
                </a:solidFill>
                <a:latin typeface="Tahoma" pitchFamily="34" charset="0"/>
              </a:rPr>
              <a:t>創傷</a:t>
            </a:r>
            <a:endParaRPr lang="zh-CN" altLang="en-US" b="1" dirty="0">
              <a:solidFill>
                <a:srgbClr val="000000"/>
              </a:solidFill>
              <a:latin typeface="Tahoma" pitchFamily="34" charset="0"/>
            </a:endParaRPr>
          </a:p>
          <a:p>
            <a:pPr algn="r" eaLnBrk="0" hangingPunct="0">
              <a:lnSpc>
                <a:spcPts val="2100"/>
              </a:lnSpc>
              <a:tabLst>
                <a:tab pos="457200" algn="l"/>
                <a:tab pos="914400" algn="l"/>
                <a:tab pos="1371600" algn="l"/>
              </a:tabLst>
            </a:pPr>
            <a:r>
              <a:rPr lang="zh-CN" altLang="en-US" b="1" dirty="0">
                <a:solidFill>
                  <a:srgbClr val="000000"/>
                </a:solidFill>
                <a:latin typeface="Tahoma" pitchFamily="34" charset="0"/>
              </a:rPr>
              <a:t>内科</a:t>
            </a:r>
            <a:endParaRPr lang="en-US" altLang="zh-CN" b="1" dirty="0">
              <a:solidFill>
                <a:srgbClr val="000000"/>
              </a:solidFill>
              <a:latin typeface="Tahoma" pitchFamily="34" charset="0"/>
            </a:endParaRPr>
          </a:p>
          <a:p>
            <a:pPr algn="r" eaLnBrk="0" hangingPunct="0">
              <a:lnSpc>
                <a:spcPts val="2100"/>
              </a:lnSpc>
              <a:tabLst>
                <a:tab pos="457200" algn="l"/>
                <a:tab pos="914400" algn="l"/>
                <a:tab pos="1371600" algn="l"/>
              </a:tabLst>
            </a:pPr>
            <a:r>
              <a:rPr lang="zh-TW" altLang="en-US" b="1" dirty="0">
                <a:solidFill>
                  <a:srgbClr val="000000"/>
                </a:solidFill>
                <a:latin typeface="Tahoma" pitchFamily="34" charset="0"/>
              </a:rPr>
              <a:t>環</a:t>
            </a:r>
            <a:r>
              <a:rPr lang="zh-CN" altLang="en-US" b="1" dirty="0" smtClean="0">
                <a:solidFill>
                  <a:srgbClr val="000000"/>
                </a:solidFill>
                <a:latin typeface="Tahoma" pitchFamily="34" charset="0"/>
              </a:rPr>
              <a:t>境</a:t>
            </a:r>
            <a:endParaRPr lang="zh-CN" altLang="en-US" b="1" dirty="0">
              <a:solidFill>
                <a:srgbClr val="000000"/>
              </a:solidFill>
              <a:latin typeface="Tahoma" pitchFamily="34" charset="0"/>
            </a:endParaRPr>
          </a:p>
        </p:txBody>
      </p:sp>
      <p:sp>
        <p:nvSpPr>
          <p:cNvPr id="50183" name="Rectangle 8"/>
          <p:cNvSpPr>
            <a:spLocks noChangeArrowheads="1"/>
          </p:cNvSpPr>
          <p:nvPr/>
        </p:nvSpPr>
        <p:spPr bwMode="auto">
          <a:xfrm>
            <a:off x="4495799" y="4905344"/>
            <a:ext cx="1219200" cy="921251"/>
          </a:xfrm>
          <a:prstGeom prst="rect">
            <a:avLst/>
          </a:prstGeom>
          <a:noFill/>
          <a:ln w="9525">
            <a:noFill/>
            <a:miter lim="800000"/>
            <a:headEnd/>
            <a:tailEnd/>
          </a:ln>
        </p:spPr>
        <p:txBody>
          <a:bodyPr wrap="none" lIns="19054" tIns="26992" rIns="19054" bIns="26992"/>
          <a:lstStyle/>
          <a:p>
            <a:pPr eaLnBrk="0" hangingPunct="0">
              <a:lnSpc>
                <a:spcPts val="2800"/>
              </a:lnSpc>
              <a:tabLst>
                <a:tab pos="457200" algn="l"/>
                <a:tab pos="914400" algn="l"/>
                <a:tab pos="1371600" algn="l"/>
              </a:tabLst>
            </a:pPr>
            <a:r>
              <a:rPr lang="zh-TW" altLang="en-US" b="1" dirty="0" smtClean="0">
                <a:solidFill>
                  <a:srgbClr val="000000"/>
                </a:solidFill>
                <a:latin typeface="Tahoma" pitchFamily="34" charset="0"/>
              </a:rPr>
              <a:t>傷</a:t>
            </a:r>
            <a:r>
              <a:rPr lang="zh-CN" altLang="en-US" b="1" dirty="0" smtClean="0">
                <a:solidFill>
                  <a:srgbClr val="000000"/>
                </a:solidFill>
                <a:latin typeface="Tahoma" pitchFamily="34" charset="0"/>
              </a:rPr>
              <a:t>患</a:t>
            </a:r>
            <a:r>
              <a:rPr lang="zh-CN" altLang="en-US" b="1" dirty="0">
                <a:solidFill>
                  <a:srgbClr val="000000"/>
                </a:solidFill>
                <a:latin typeface="Tahoma" pitchFamily="34" charset="0"/>
              </a:rPr>
              <a:t>人数</a:t>
            </a:r>
          </a:p>
          <a:p>
            <a:pPr eaLnBrk="0" hangingPunct="0">
              <a:lnSpc>
                <a:spcPts val="2100"/>
              </a:lnSpc>
              <a:tabLst>
                <a:tab pos="457200" algn="l"/>
                <a:tab pos="914400" algn="l"/>
                <a:tab pos="1371600" algn="l"/>
              </a:tabLst>
            </a:pPr>
            <a:r>
              <a:rPr lang="zh-CN" altLang="en-US" b="1" dirty="0">
                <a:solidFill>
                  <a:srgbClr val="000000"/>
                </a:solidFill>
                <a:latin typeface="Tahoma" pitchFamily="34" charset="0"/>
              </a:rPr>
              <a:t>施救者</a:t>
            </a:r>
            <a:r>
              <a:rPr lang="zh-CN" altLang="en-US" b="1" dirty="0" smtClean="0">
                <a:solidFill>
                  <a:srgbClr val="000000"/>
                </a:solidFill>
                <a:latin typeface="Tahoma" pitchFamily="34" charset="0"/>
              </a:rPr>
              <a:t>人</a:t>
            </a:r>
            <a:r>
              <a:rPr lang="zh-TW" altLang="en-US" b="1" dirty="0" smtClean="0">
                <a:solidFill>
                  <a:srgbClr val="000000"/>
                </a:solidFill>
                <a:latin typeface="Tahoma" pitchFamily="34" charset="0"/>
              </a:rPr>
              <a:t>數</a:t>
            </a:r>
            <a:endParaRPr lang="zh-CN" altLang="en-US" b="1" dirty="0">
              <a:solidFill>
                <a:srgbClr val="000000"/>
              </a:solidFill>
              <a:latin typeface="Tahoma" pitchFamily="34" charset="0"/>
            </a:endParaRPr>
          </a:p>
          <a:p>
            <a:pPr eaLnBrk="0" hangingPunct="0">
              <a:lnSpc>
                <a:spcPts val="2100"/>
              </a:lnSpc>
              <a:tabLst>
                <a:tab pos="457200" algn="l"/>
                <a:tab pos="914400" algn="l"/>
                <a:tab pos="1371600" algn="l"/>
              </a:tabLst>
            </a:pPr>
            <a:r>
              <a:rPr lang="zh-TW" altLang="en-US" b="1" dirty="0">
                <a:solidFill>
                  <a:srgbClr val="000000"/>
                </a:solidFill>
                <a:latin typeface="Tahoma" pitchFamily="34" charset="0"/>
              </a:rPr>
              <a:t>資</a:t>
            </a:r>
            <a:r>
              <a:rPr lang="zh-CN" altLang="en-US" b="1" dirty="0" smtClean="0">
                <a:solidFill>
                  <a:srgbClr val="000000"/>
                </a:solidFill>
                <a:latin typeface="Tahoma" pitchFamily="34" charset="0"/>
              </a:rPr>
              <a:t>源</a:t>
            </a:r>
            <a:endParaRPr lang="zh-CN" altLang="en-US" b="1" dirty="0">
              <a:solidFill>
                <a:srgbClr val="000000"/>
              </a:solidFill>
              <a:latin typeface="Tahoma" pitchFamily="34" charset="0"/>
            </a:endParaRPr>
          </a:p>
          <a:p>
            <a:pPr eaLnBrk="0" hangingPunct="0">
              <a:lnSpc>
                <a:spcPts val="2100"/>
              </a:lnSpc>
              <a:tabLst>
                <a:tab pos="457200" algn="l"/>
                <a:tab pos="914400" algn="l"/>
                <a:tab pos="1371600" algn="l"/>
              </a:tabLst>
            </a:pPr>
            <a:endParaRPr lang="en-US" altLang="zh-CN" b="1" dirty="0">
              <a:solidFill>
                <a:srgbClr val="000000"/>
              </a:solidFill>
              <a:latin typeface="Tahoma" pitchFamily="34" charset="0"/>
            </a:endParaRPr>
          </a:p>
          <a:p>
            <a:pPr eaLnBrk="0" hangingPunct="0">
              <a:lnSpc>
                <a:spcPts val="2100"/>
              </a:lnSpc>
              <a:tabLst>
                <a:tab pos="457200" algn="l"/>
                <a:tab pos="914400" algn="l"/>
                <a:tab pos="1371600" algn="l"/>
              </a:tabLst>
            </a:pPr>
            <a:endParaRPr lang="zh-CN" altLang="en-US" b="1" dirty="0">
              <a:solidFill>
                <a:srgbClr val="000000"/>
              </a:solidFill>
              <a:latin typeface="Tahoma" pitchFamily="34" charset="0"/>
            </a:endParaRPr>
          </a:p>
        </p:txBody>
      </p:sp>
      <p:sp>
        <p:nvSpPr>
          <p:cNvPr id="50184" name="Text Box 10"/>
          <p:cNvSpPr txBox="1">
            <a:spLocks noChangeArrowheads="1"/>
          </p:cNvSpPr>
          <p:nvPr/>
        </p:nvSpPr>
        <p:spPr bwMode="auto">
          <a:xfrm>
            <a:off x="4067944" y="1157287"/>
            <a:ext cx="3810000" cy="519113"/>
          </a:xfrm>
          <a:prstGeom prst="rect">
            <a:avLst/>
          </a:prstGeom>
          <a:noFill/>
          <a:ln w="9525">
            <a:noFill/>
            <a:miter lim="800000"/>
            <a:headEnd/>
            <a:tailEnd/>
          </a:ln>
        </p:spPr>
        <p:txBody>
          <a:bodyPr>
            <a:spAutoFit/>
          </a:bodyPr>
          <a:lstStyle/>
          <a:p>
            <a:pPr>
              <a:spcBef>
                <a:spcPct val="50000"/>
              </a:spcBef>
            </a:pPr>
            <a:r>
              <a:rPr lang="zh-TW" altLang="en-US" sz="2800" i="1" dirty="0" smtClean="0">
                <a:latin typeface="Tahoma" pitchFamily="34" charset="0"/>
              </a:rPr>
              <a:t>穩定現場</a:t>
            </a:r>
            <a:endParaRPr lang="zh-CN" altLang="en-US" sz="2800" i="1" dirty="0">
              <a:latin typeface="Tahoma" pitchFamily="34" charset="0"/>
            </a:endParaRPr>
          </a:p>
        </p:txBody>
      </p:sp>
      <p:sp>
        <p:nvSpPr>
          <p:cNvPr id="50185" name="Text Box 11"/>
          <p:cNvSpPr txBox="1">
            <a:spLocks noChangeArrowheads="1"/>
          </p:cNvSpPr>
          <p:nvPr/>
        </p:nvSpPr>
        <p:spPr bwMode="auto">
          <a:xfrm>
            <a:off x="3059145" y="6093296"/>
            <a:ext cx="3889119" cy="457200"/>
          </a:xfrm>
          <a:prstGeom prst="rect">
            <a:avLst/>
          </a:prstGeom>
          <a:noFill/>
          <a:ln w="9525">
            <a:noFill/>
            <a:miter lim="800000"/>
            <a:headEnd/>
            <a:tailEnd/>
          </a:ln>
        </p:spPr>
        <p:txBody>
          <a:bodyPr wrap="square">
            <a:spAutoFit/>
          </a:bodyPr>
          <a:lstStyle/>
          <a:p>
            <a:pPr algn="ctr">
              <a:spcBef>
                <a:spcPct val="50000"/>
              </a:spcBef>
            </a:pPr>
            <a:r>
              <a:rPr lang="zh-CN" altLang="en-US" sz="2400" dirty="0" smtClean="0">
                <a:solidFill>
                  <a:srgbClr val="800000"/>
                </a:solidFill>
                <a:latin typeface="Times New Roman" pitchFamily="18" charset="0"/>
              </a:rPr>
              <a:t>“</a:t>
            </a:r>
            <a:r>
              <a:rPr lang="zh-TW" altLang="en-US" sz="2400" dirty="0" smtClean="0">
                <a:solidFill>
                  <a:srgbClr val="800000"/>
                </a:solidFill>
                <a:latin typeface="Times New Roman" pitchFamily="18" charset="0"/>
              </a:rPr>
              <a:t>現場評</a:t>
            </a:r>
            <a:r>
              <a:rPr lang="zh-CN" altLang="en-US" sz="2400" dirty="0" smtClean="0">
                <a:solidFill>
                  <a:srgbClr val="800000"/>
                </a:solidFill>
                <a:latin typeface="Times New Roman" pitchFamily="18" charset="0"/>
              </a:rPr>
              <a:t>估</a:t>
            </a:r>
            <a:r>
              <a:rPr lang="zh-CN" altLang="en-US" sz="2400" dirty="0">
                <a:solidFill>
                  <a:srgbClr val="800000"/>
                </a:solidFill>
                <a:latin typeface="Times New Roman" pitchFamily="18" charset="0"/>
              </a:rPr>
              <a:t>能</a:t>
            </a:r>
            <a:r>
              <a:rPr lang="zh-CN" altLang="en-US" sz="2400" dirty="0" smtClean="0">
                <a:solidFill>
                  <a:srgbClr val="800000"/>
                </a:solidFill>
                <a:latin typeface="Times New Roman" pitchFamily="18" charset="0"/>
              </a:rPr>
              <a:t>保</a:t>
            </a:r>
            <a:r>
              <a:rPr lang="zh-TW" altLang="en-US" sz="2400" dirty="0" smtClean="0">
                <a:solidFill>
                  <a:srgbClr val="800000"/>
                </a:solidFill>
                <a:latin typeface="Times New Roman" pitchFamily="18" charset="0"/>
              </a:rPr>
              <a:t>証</a:t>
            </a:r>
            <a:r>
              <a:rPr lang="zh-CN" altLang="en-US" sz="2400" dirty="0" smtClean="0">
                <a:solidFill>
                  <a:srgbClr val="800000"/>
                </a:solidFill>
                <a:latin typeface="Times New Roman" pitchFamily="18" charset="0"/>
              </a:rPr>
              <a:t>你安全</a:t>
            </a:r>
            <a:r>
              <a:rPr lang="en-US" altLang="zh-TW" sz="2400" dirty="0" smtClean="0">
                <a:solidFill>
                  <a:srgbClr val="800000"/>
                </a:solidFill>
                <a:latin typeface="Times New Roman" pitchFamily="18" charset="0"/>
              </a:rPr>
              <a:t>!</a:t>
            </a:r>
            <a:r>
              <a:rPr lang="en-US" altLang="zh-CN" sz="2400" dirty="0" smtClean="0">
                <a:solidFill>
                  <a:srgbClr val="800000"/>
                </a:solidFill>
                <a:latin typeface="Times New Roman" pitchFamily="18" charset="0"/>
              </a:rPr>
              <a:t>” </a:t>
            </a:r>
            <a:endParaRPr lang="en-US" altLang="zh-CN" sz="2400" dirty="0">
              <a:solidFill>
                <a:srgbClr val="800000"/>
              </a:solidFill>
              <a:latin typeface="Times New Roman" pitchFamily="18" charset="0"/>
            </a:endParaRPr>
          </a:p>
        </p:txBody>
      </p:sp>
      <p:sp>
        <p:nvSpPr>
          <p:cNvPr id="50186" name="Text Box 12"/>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r>
              <a:rPr lang="en-US" altLang="zh-CN">
                <a:solidFill>
                  <a:schemeClr val="bg1"/>
                </a:solidFill>
              </a:rPr>
              <a:t>2</a:t>
            </a:r>
          </a:p>
        </p:txBody>
      </p:sp>
      <p:sp>
        <p:nvSpPr>
          <p:cNvPr id="50187" name="Text Box 13"/>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zh-CN" altLang="en-US">
                <a:solidFill>
                  <a:schemeClr val="bg1"/>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Mt Kahiltna ski sleds.JPG"/>
          <p:cNvPicPr>
            <a:picLocks noChangeAspect="1"/>
          </p:cNvPicPr>
          <p:nvPr/>
        </p:nvPicPr>
        <p:blipFill>
          <a:blip r:embed="rId3" cstate="print"/>
          <a:stretch>
            <a:fillRect/>
          </a:stretch>
        </p:blipFill>
        <p:spPr>
          <a:xfrm>
            <a:off x="1117600" y="228600"/>
            <a:ext cx="7797800" cy="6400800"/>
          </a:xfrm>
          <a:prstGeom prst="rect">
            <a:avLst/>
          </a:prstGeom>
          <a:ln>
            <a:noFill/>
          </a:ln>
          <a:effectLst>
            <a:softEdge rad="112500"/>
          </a:effectLst>
        </p:spPr>
      </p:pic>
      <p:sp>
        <p:nvSpPr>
          <p:cNvPr id="16386" name="Rectangle 3"/>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en-US" altLang="zh-CN" sz="2400">
              <a:latin typeface="Times New Roman" pitchFamily="18" charset="0"/>
            </a:endParaRPr>
          </a:p>
        </p:txBody>
      </p:sp>
      <p:sp>
        <p:nvSpPr>
          <p:cNvPr id="5124" name="Rectangle 4"/>
          <p:cNvSpPr>
            <a:spLocks noGrp="1" noChangeArrowheads="1"/>
          </p:cNvSpPr>
          <p:nvPr>
            <p:ph type="title" idx="4294967295"/>
          </p:nvPr>
        </p:nvSpPr>
        <p:spPr>
          <a:xfrm>
            <a:off x="1619672" y="417349"/>
            <a:ext cx="7010400" cy="1143000"/>
          </a:xfrm>
        </p:spPr>
        <p:txBody>
          <a:bodyPr/>
          <a:lstStyle/>
          <a:p>
            <a:pPr eaLnBrk="1" hangingPunct="1">
              <a:defRPr/>
            </a:pPr>
            <a:r>
              <a:rPr lang="en-US" altLang="zh-CN" dirty="0" smtClean="0">
                <a:solidFill>
                  <a:schemeClr val="tx1"/>
                </a:solidFill>
                <a:effectLst>
                  <a:outerShdw blurRad="38100" dist="38100" dir="2700000" algn="tl">
                    <a:srgbClr val="C0C0C0"/>
                  </a:outerShdw>
                </a:effectLst>
                <a:ea typeface="宋体" charset="-122"/>
                <a:cs typeface="Times New Roman" pitchFamily="18" charset="0"/>
              </a:rPr>
              <a:t/>
            </a:r>
            <a:br>
              <a:rPr lang="en-US" altLang="zh-CN" dirty="0" smtClean="0">
                <a:solidFill>
                  <a:schemeClr val="tx1"/>
                </a:solidFill>
                <a:effectLst>
                  <a:outerShdw blurRad="38100" dist="38100" dir="2700000" algn="tl">
                    <a:srgbClr val="C0C0C0"/>
                  </a:outerShdw>
                </a:effectLst>
                <a:ea typeface="宋体" charset="-122"/>
                <a:cs typeface="Times New Roman" pitchFamily="18" charset="0"/>
              </a:rPr>
            </a:br>
            <a:r>
              <a:rPr lang="en-US" altLang="zh-CN" dirty="0" smtClean="0">
                <a:solidFill>
                  <a:schemeClr val="tx1"/>
                </a:solidFill>
                <a:effectLst>
                  <a:outerShdw blurRad="38100" dist="38100" dir="2700000" algn="tl">
                    <a:srgbClr val="C0C0C0"/>
                  </a:outerShdw>
                </a:effectLst>
                <a:ea typeface="宋体" charset="-122"/>
                <a:cs typeface="Times New Roman" pitchFamily="18" charset="0"/>
              </a:rPr>
              <a:t/>
            </a:r>
            <a:br>
              <a:rPr lang="en-US" altLang="zh-CN" dirty="0" smtClean="0">
                <a:solidFill>
                  <a:schemeClr val="tx1"/>
                </a:solidFill>
                <a:effectLst>
                  <a:outerShdw blurRad="38100" dist="38100" dir="2700000" algn="tl">
                    <a:srgbClr val="C0C0C0"/>
                  </a:outerShdw>
                </a:effectLst>
                <a:ea typeface="宋体" charset="-122"/>
                <a:cs typeface="Times New Roman" pitchFamily="18" charset="0"/>
              </a:rPr>
            </a:br>
            <a:r>
              <a:rPr lang="zh-TW" altLang="en-US" dirty="0" smtClean="0">
                <a:solidFill>
                  <a:schemeClr val="tx1"/>
                </a:solidFill>
                <a:effectLst>
                  <a:outerShdw blurRad="38100" dist="38100" dir="2700000" algn="tl">
                    <a:srgbClr val="C0C0C0"/>
                  </a:outerShdw>
                </a:effectLst>
                <a:ea typeface="宋体" charset="-122"/>
                <a:cs typeface="Times New Roman" pitchFamily="18" charset="0"/>
              </a:rPr>
              <a:t>甚麼</a:t>
            </a:r>
            <a:r>
              <a:rPr lang="zh-CN" altLang="en-US" dirty="0" smtClean="0">
                <a:solidFill>
                  <a:schemeClr val="tx1"/>
                </a:solidFill>
                <a:effectLst>
                  <a:outerShdw blurRad="38100" dist="38100" dir="2700000" algn="tl">
                    <a:srgbClr val="C0C0C0"/>
                  </a:outerShdw>
                </a:effectLst>
                <a:ea typeface="宋体" charset="-122"/>
                <a:cs typeface="Times New Roman" pitchFamily="18" charset="0"/>
              </a:rPr>
              <a:t>是野外</a:t>
            </a:r>
            <a:r>
              <a:rPr lang="zh-TW" altLang="en-US" dirty="0" smtClean="0">
                <a:solidFill>
                  <a:schemeClr val="tx1"/>
                </a:solidFill>
                <a:effectLst>
                  <a:outerShdw blurRad="38100" dist="38100" dir="2700000" algn="tl">
                    <a:srgbClr val="C0C0C0"/>
                  </a:outerShdw>
                </a:effectLst>
                <a:ea typeface="宋体" charset="-122"/>
                <a:cs typeface="Times New Roman" pitchFamily="18" charset="0"/>
              </a:rPr>
              <a:t>環</a:t>
            </a:r>
            <a:r>
              <a:rPr lang="zh-CN" altLang="en-US" dirty="0" smtClean="0">
                <a:solidFill>
                  <a:schemeClr val="tx1"/>
                </a:solidFill>
                <a:effectLst>
                  <a:outerShdw blurRad="38100" dist="38100" dir="2700000" algn="tl">
                    <a:srgbClr val="C0C0C0"/>
                  </a:outerShdw>
                </a:effectLst>
                <a:ea typeface="宋体" charset="-122"/>
                <a:cs typeface="Times New Roman" pitchFamily="18" charset="0"/>
              </a:rPr>
              <a:t>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7"/>
          <p:cNvSpPr>
            <a:spLocks noChangeArrowheads="1"/>
          </p:cNvSpPr>
          <p:nvPr/>
        </p:nvSpPr>
        <p:spPr bwMode="auto">
          <a:xfrm>
            <a:off x="2483643" y="2051125"/>
            <a:ext cx="5005388" cy="3430588"/>
          </a:xfrm>
          <a:prstGeom prst="rect">
            <a:avLst/>
          </a:prstGeom>
          <a:noFill/>
          <a:ln w="9525">
            <a:noFill/>
            <a:miter lim="800000"/>
            <a:headEnd/>
            <a:tailEnd/>
          </a:ln>
        </p:spPr>
        <p:txBody>
          <a:bodyPr wrap="none" lIns="19054" tIns="26992" rIns="19054" bIns="26992"/>
          <a:lstStyle/>
          <a:p>
            <a:pPr algn="ctr" eaLnBrk="0" hangingPunct="0">
              <a:lnSpc>
                <a:spcPts val="2800"/>
              </a:lnSpc>
              <a:tabLst>
                <a:tab pos="457200" algn="l"/>
                <a:tab pos="914400" algn="l"/>
                <a:tab pos="1371600" algn="l"/>
              </a:tabLst>
            </a:pPr>
            <a:r>
              <a:rPr lang="zh-CN" altLang="en-US" sz="2400" dirty="0" smtClean="0">
                <a:solidFill>
                  <a:srgbClr val="0000FF"/>
                </a:solidFill>
                <a:latin typeface="Tahoma" pitchFamily="34" charset="0"/>
              </a:rPr>
              <a:t>循</a:t>
            </a:r>
            <a:r>
              <a:rPr lang="zh-TW" altLang="en-US" sz="2400" dirty="0" smtClean="0">
                <a:solidFill>
                  <a:srgbClr val="0000FF"/>
                </a:solidFill>
                <a:latin typeface="Tahoma" pitchFamily="34" charset="0"/>
              </a:rPr>
              <a:t>環</a:t>
            </a:r>
            <a:r>
              <a:rPr lang="zh-CN" altLang="en-US" sz="2400" dirty="0" smtClean="0">
                <a:solidFill>
                  <a:srgbClr val="0000FF"/>
                </a:solidFill>
                <a:latin typeface="Tahoma" pitchFamily="34" charset="0"/>
              </a:rPr>
              <a:t>系</a:t>
            </a:r>
            <a:r>
              <a:rPr lang="zh-TW" altLang="en-US" sz="2400" dirty="0">
                <a:solidFill>
                  <a:srgbClr val="0000FF"/>
                </a:solidFill>
                <a:latin typeface="Tahoma" pitchFamily="34" charset="0"/>
              </a:rPr>
              <a:t>統</a:t>
            </a:r>
            <a:r>
              <a:rPr lang="zh-CN" altLang="en-US" sz="2400" dirty="0" smtClean="0">
                <a:solidFill>
                  <a:srgbClr val="0000FF"/>
                </a:solidFill>
                <a:latin typeface="Tahoma" pitchFamily="34" charset="0"/>
              </a:rPr>
              <a:t>  </a:t>
            </a:r>
            <a:r>
              <a:rPr lang="zh-TW" altLang="en-US" sz="2400" dirty="0" smtClean="0">
                <a:solidFill>
                  <a:srgbClr val="0000FF"/>
                </a:solidFill>
                <a:latin typeface="Tahoma" pitchFamily="34" charset="0"/>
              </a:rPr>
              <a:t>                   </a:t>
            </a:r>
            <a:r>
              <a:rPr lang="zh-CN" altLang="en-US" sz="2400" dirty="0" smtClean="0">
                <a:solidFill>
                  <a:srgbClr val="0000FF"/>
                </a:solidFill>
                <a:latin typeface="Tahoma" pitchFamily="34" charset="0"/>
              </a:rPr>
              <a:t>   </a:t>
            </a:r>
            <a:r>
              <a:rPr lang="zh-CN" altLang="en-US" sz="2400" dirty="0">
                <a:solidFill>
                  <a:srgbClr val="0000FF"/>
                </a:solidFill>
                <a:latin typeface="Tahoma" pitchFamily="34" charset="0"/>
              </a:rPr>
              <a:t>呼吸</a:t>
            </a:r>
            <a:r>
              <a:rPr lang="zh-CN" altLang="en-US" sz="2400" dirty="0" smtClean="0">
                <a:solidFill>
                  <a:srgbClr val="0000FF"/>
                </a:solidFill>
                <a:latin typeface="Tahoma" pitchFamily="34" charset="0"/>
              </a:rPr>
              <a:t>系</a:t>
            </a:r>
            <a:r>
              <a:rPr lang="zh-TW" altLang="en-US" sz="2400" dirty="0">
                <a:solidFill>
                  <a:srgbClr val="0000FF"/>
                </a:solidFill>
                <a:latin typeface="Tahoma" pitchFamily="34" charset="0"/>
              </a:rPr>
              <a:t>統</a:t>
            </a:r>
            <a:endParaRPr lang="en-US" altLang="zh-CN" sz="2400" dirty="0">
              <a:solidFill>
                <a:srgbClr val="0000FF"/>
              </a:solidFill>
              <a:latin typeface="Tahoma" pitchFamily="34" charset="0"/>
            </a:endParaRPr>
          </a:p>
          <a:p>
            <a:pPr algn="ctr" eaLnBrk="0" hangingPunct="0">
              <a:lnSpc>
                <a:spcPts val="28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8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8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8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8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800"/>
              </a:lnSpc>
              <a:tabLst>
                <a:tab pos="457200" algn="l"/>
                <a:tab pos="914400" algn="l"/>
                <a:tab pos="1371600" algn="l"/>
              </a:tabLst>
            </a:pPr>
            <a:r>
              <a:rPr lang="en-US" altLang="zh-CN" sz="2400" dirty="0">
                <a:solidFill>
                  <a:srgbClr val="0000FF"/>
                </a:solidFill>
                <a:latin typeface="Tahoma" pitchFamily="34" charset="0"/>
              </a:rPr>
              <a:t>             </a:t>
            </a:r>
          </a:p>
          <a:p>
            <a:pPr algn="ctr" eaLnBrk="0" hangingPunct="0">
              <a:lnSpc>
                <a:spcPts val="2800"/>
              </a:lnSpc>
              <a:tabLst>
                <a:tab pos="457200" algn="l"/>
                <a:tab pos="914400" algn="l"/>
                <a:tab pos="1371600" algn="l"/>
              </a:tabLst>
            </a:pPr>
            <a:r>
              <a:rPr lang="zh-CN" altLang="en-US" sz="2400" dirty="0" smtClean="0">
                <a:solidFill>
                  <a:srgbClr val="0000FF"/>
                </a:solidFill>
                <a:latin typeface="Tahoma" pitchFamily="34" charset="0"/>
              </a:rPr>
              <a:t>神</a:t>
            </a:r>
            <a:r>
              <a:rPr lang="zh-TW" altLang="en-US" sz="2400" dirty="0" smtClean="0">
                <a:solidFill>
                  <a:srgbClr val="0000FF"/>
                </a:solidFill>
                <a:latin typeface="Tahoma" pitchFamily="34" charset="0"/>
              </a:rPr>
              <a:t>經</a:t>
            </a:r>
            <a:r>
              <a:rPr lang="zh-CN" altLang="en-US" sz="2400" dirty="0" smtClean="0">
                <a:solidFill>
                  <a:srgbClr val="0000FF"/>
                </a:solidFill>
                <a:latin typeface="Tahoma" pitchFamily="34" charset="0"/>
              </a:rPr>
              <a:t>系</a:t>
            </a:r>
            <a:r>
              <a:rPr lang="zh-TW" altLang="en-US" sz="2400" dirty="0">
                <a:solidFill>
                  <a:srgbClr val="0000FF"/>
                </a:solidFill>
                <a:latin typeface="Tahoma" pitchFamily="34" charset="0"/>
              </a:rPr>
              <a:t>統</a:t>
            </a:r>
            <a:endParaRPr lang="zh-CN" altLang="en-US" sz="2400" dirty="0">
              <a:solidFill>
                <a:srgbClr val="0000FF"/>
              </a:solidFill>
              <a:latin typeface="Tahoma" pitchFamily="34" charset="0"/>
            </a:endParaRPr>
          </a:p>
        </p:txBody>
      </p:sp>
      <p:sp>
        <p:nvSpPr>
          <p:cNvPr id="52225" name="Rectangle 2"/>
          <p:cNvSpPr>
            <a:spLocks noGrp="1" noChangeArrowheads="1"/>
          </p:cNvSpPr>
          <p:nvPr>
            <p:ph type="title"/>
          </p:nvPr>
        </p:nvSpPr>
        <p:spPr>
          <a:xfrm>
            <a:off x="3499041" y="266700"/>
            <a:ext cx="2980184" cy="1143000"/>
          </a:xfrm>
        </p:spPr>
        <p:txBody>
          <a:bodyPr/>
          <a:lstStyle/>
          <a:p>
            <a:pPr eaLnBrk="1" hangingPunct="1"/>
            <a:r>
              <a:rPr lang="zh-CN" altLang="en-US" dirty="0" smtClean="0">
                <a:ea typeface="宋体" charset="-122"/>
              </a:rPr>
              <a:t>首要</a:t>
            </a:r>
            <a:r>
              <a:rPr lang="zh-TW" altLang="en-US" dirty="0" smtClean="0">
                <a:ea typeface="宋体" charset="-122"/>
              </a:rPr>
              <a:t>評</a:t>
            </a:r>
            <a:r>
              <a:rPr lang="zh-CN" altLang="en-US" dirty="0" smtClean="0">
                <a:ea typeface="宋体" charset="-122"/>
              </a:rPr>
              <a:t>估</a:t>
            </a:r>
          </a:p>
        </p:txBody>
      </p:sp>
      <p:sp>
        <p:nvSpPr>
          <p:cNvPr id="52226" name="Freeform 5"/>
          <p:cNvSpPr>
            <a:spLocks/>
          </p:cNvSpPr>
          <p:nvPr/>
        </p:nvSpPr>
        <p:spPr bwMode="auto">
          <a:xfrm>
            <a:off x="3505200" y="2590800"/>
            <a:ext cx="2962275" cy="2033588"/>
          </a:xfrm>
          <a:custGeom>
            <a:avLst/>
            <a:gdLst>
              <a:gd name="T0" fmla="*/ 2147483647 w 1865"/>
              <a:gd name="T1" fmla="*/ 2147483647 h 1281"/>
              <a:gd name="T2" fmla="*/ 0 w 1865"/>
              <a:gd name="T3" fmla="*/ 0 h 1281"/>
              <a:gd name="T4" fmla="*/ 2147483647 w 1865"/>
              <a:gd name="T5" fmla="*/ 0 h 1281"/>
              <a:gd name="T6" fmla="*/ 2147483647 w 1865"/>
              <a:gd name="T7" fmla="*/ 2147483647 h 1281"/>
              <a:gd name="T8" fmla="*/ 0 60000 65536"/>
              <a:gd name="T9" fmla="*/ 0 60000 65536"/>
              <a:gd name="T10" fmla="*/ 0 60000 65536"/>
              <a:gd name="T11" fmla="*/ 0 60000 65536"/>
              <a:gd name="T12" fmla="*/ 0 w 1865"/>
              <a:gd name="T13" fmla="*/ 0 h 1281"/>
              <a:gd name="T14" fmla="*/ 1865 w 1865"/>
              <a:gd name="T15" fmla="*/ 1281 h 1281"/>
            </a:gdLst>
            <a:ahLst/>
            <a:cxnLst>
              <a:cxn ang="T8">
                <a:pos x="T0" y="T1"/>
              </a:cxn>
              <a:cxn ang="T9">
                <a:pos x="T2" y="T3"/>
              </a:cxn>
              <a:cxn ang="T10">
                <a:pos x="T4" y="T5"/>
              </a:cxn>
              <a:cxn ang="T11">
                <a:pos x="T6" y="T7"/>
              </a:cxn>
            </a:cxnLst>
            <a:rect l="T12" t="T13" r="T14" b="T15"/>
            <a:pathLst>
              <a:path w="1865" h="1281">
                <a:moveTo>
                  <a:pt x="952" y="1280"/>
                </a:moveTo>
                <a:lnTo>
                  <a:pt x="0" y="0"/>
                </a:lnTo>
                <a:lnTo>
                  <a:pt x="1864" y="0"/>
                </a:lnTo>
                <a:lnTo>
                  <a:pt x="952" y="1264"/>
                </a:lnTo>
              </a:path>
            </a:pathLst>
          </a:custGeom>
          <a:solidFill>
            <a:srgbClr val="5589FF"/>
          </a:solidFill>
          <a:ln w="9525">
            <a:noFill/>
            <a:round/>
            <a:headEnd/>
            <a:tailEnd/>
          </a:ln>
        </p:spPr>
        <p:txBody>
          <a:bodyPr/>
          <a:lstStyle/>
          <a:p>
            <a:endParaRPr lang="zh-CN" altLang="en-US"/>
          </a:p>
        </p:txBody>
      </p:sp>
      <p:sp>
        <p:nvSpPr>
          <p:cNvPr id="5126" name="Rectangle 6"/>
          <p:cNvSpPr>
            <a:spLocks noChangeArrowheads="1"/>
          </p:cNvSpPr>
          <p:nvPr/>
        </p:nvSpPr>
        <p:spPr bwMode="auto">
          <a:xfrm>
            <a:off x="3347864" y="2852936"/>
            <a:ext cx="3312367" cy="720080"/>
          </a:xfrm>
          <a:prstGeom prst="rect">
            <a:avLst/>
          </a:prstGeom>
          <a:noFill/>
          <a:ln w="12700">
            <a:noFill/>
            <a:miter lim="800000"/>
            <a:headEnd/>
            <a:tailEnd/>
          </a:ln>
          <a:effectLst/>
        </p:spPr>
        <p:txBody>
          <a:bodyPr wrap="none" lIns="19054" tIns="26992" rIns="19054" bIns="26992"/>
          <a:lstStyle/>
          <a:p>
            <a:pPr algn="ctr" eaLnBrk="0" hangingPunct="0">
              <a:lnSpc>
                <a:spcPts val="3600"/>
              </a:lnSpc>
              <a:tabLst>
                <a:tab pos="457200" algn="l"/>
                <a:tab pos="914400" algn="l"/>
                <a:tab pos="1371600" algn="l"/>
              </a:tabLst>
              <a:defRPr/>
            </a:pPr>
            <a:r>
              <a:rPr lang="zh-CN" altLang="en-US" sz="3600" dirty="0" smtClean="0">
                <a:solidFill>
                  <a:srgbClr val="000000"/>
                </a:solidFill>
                <a:effectLst>
                  <a:outerShdw blurRad="38100" dist="38100" dir="2700000" algn="tl">
                    <a:srgbClr val="C0C0C0"/>
                  </a:outerShdw>
                </a:effectLst>
                <a:latin typeface="Tahoma" charset="0"/>
              </a:rPr>
              <a:t>首要</a:t>
            </a:r>
            <a:r>
              <a:rPr lang="zh-TW" altLang="en-US" sz="3600" dirty="0" smtClean="0">
                <a:solidFill>
                  <a:srgbClr val="000000"/>
                </a:solidFill>
                <a:effectLst>
                  <a:outerShdw blurRad="38100" dist="38100" dir="2700000" algn="tl">
                    <a:srgbClr val="C0C0C0"/>
                  </a:outerShdw>
                </a:effectLst>
                <a:latin typeface="Tahoma" charset="0"/>
              </a:rPr>
              <a:t>評</a:t>
            </a:r>
            <a:r>
              <a:rPr lang="zh-CN" altLang="en-US" sz="3600" dirty="0" smtClean="0">
                <a:solidFill>
                  <a:srgbClr val="000000"/>
                </a:solidFill>
                <a:effectLst>
                  <a:outerShdw blurRad="38100" dist="38100" dir="2700000" algn="tl">
                    <a:srgbClr val="C0C0C0"/>
                  </a:outerShdw>
                </a:effectLst>
                <a:latin typeface="Tahoma" charset="0"/>
              </a:rPr>
              <a:t>估</a:t>
            </a:r>
            <a:endParaRPr lang="zh-CN" altLang="en-US" sz="3600" dirty="0">
              <a:solidFill>
                <a:srgbClr val="000000"/>
              </a:solidFill>
              <a:effectLst>
                <a:outerShdw blurRad="38100" dist="38100" dir="2700000" algn="tl">
                  <a:srgbClr val="C0C0C0"/>
                </a:outerShdw>
              </a:effectLst>
              <a:latin typeface="Tahoma" charset="0"/>
            </a:endParaRPr>
          </a:p>
        </p:txBody>
      </p:sp>
      <p:sp>
        <p:nvSpPr>
          <p:cNvPr id="52229" name="Rectangle 8"/>
          <p:cNvSpPr>
            <a:spLocks noChangeArrowheads="1"/>
          </p:cNvSpPr>
          <p:nvPr/>
        </p:nvSpPr>
        <p:spPr bwMode="auto">
          <a:xfrm>
            <a:off x="1835943" y="1934866"/>
            <a:ext cx="1295400" cy="565865"/>
          </a:xfrm>
          <a:prstGeom prst="rect">
            <a:avLst/>
          </a:prstGeom>
          <a:noFill/>
          <a:ln w="9525">
            <a:noFill/>
            <a:miter lim="800000"/>
            <a:headEnd/>
            <a:tailEnd/>
          </a:ln>
        </p:spPr>
        <p:txBody>
          <a:bodyPr lIns="19054" tIns="26992" rIns="19054" bIns="0">
            <a:spAutoFit/>
          </a:bodyPr>
          <a:lstStyle/>
          <a:p>
            <a:pPr eaLnBrk="0" hangingPunct="0">
              <a:lnSpc>
                <a:spcPts val="2100"/>
              </a:lnSpc>
              <a:tabLst>
                <a:tab pos="457200" algn="l"/>
                <a:tab pos="914400" algn="l"/>
                <a:tab pos="1371600" algn="l"/>
              </a:tabLst>
            </a:pPr>
            <a:r>
              <a:rPr lang="zh-TW" altLang="en-US" b="1" dirty="0" smtClean="0">
                <a:solidFill>
                  <a:srgbClr val="000000"/>
                </a:solidFill>
                <a:latin typeface="Tahoma" pitchFamily="34" charset="0"/>
              </a:rPr>
              <a:t>脈</a:t>
            </a:r>
            <a:r>
              <a:rPr lang="zh-CN" altLang="en-US" b="1" dirty="0" smtClean="0">
                <a:solidFill>
                  <a:srgbClr val="000000"/>
                </a:solidFill>
                <a:latin typeface="Tahoma" pitchFamily="34" charset="0"/>
              </a:rPr>
              <a:t>搏</a:t>
            </a:r>
            <a:endParaRPr lang="zh-CN" altLang="en-US" b="1" dirty="0">
              <a:solidFill>
                <a:srgbClr val="000000"/>
              </a:solidFill>
              <a:latin typeface="Tahoma" pitchFamily="34" charset="0"/>
            </a:endParaRPr>
          </a:p>
          <a:p>
            <a:pPr eaLnBrk="0" hangingPunct="0">
              <a:lnSpc>
                <a:spcPts val="2100"/>
              </a:lnSpc>
              <a:tabLst>
                <a:tab pos="457200" algn="l"/>
                <a:tab pos="914400" algn="l"/>
                <a:tab pos="1371600" algn="l"/>
              </a:tabLst>
            </a:pPr>
            <a:r>
              <a:rPr lang="zh-CN" altLang="en-US" b="1" dirty="0">
                <a:solidFill>
                  <a:srgbClr val="000000"/>
                </a:solidFill>
                <a:latin typeface="Tahoma" pitchFamily="34" charset="0"/>
              </a:rPr>
              <a:t>出血</a:t>
            </a:r>
          </a:p>
        </p:txBody>
      </p:sp>
      <p:sp>
        <p:nvSpPr>
          <p:cNvPr id="52230" name="Rectangle 9"/>
          <p:cNvSpPr>
            <a:spLocks noChangeArrowheads="1"/>
          </p:cNvSpPr>
          <p:nvPr/>
        </p:nvSpPr>
        <p:spPr bwMode="auto">
          <a:xfrm>
            <a:off x="7665362" y="1890713"/>
            <a:ext cx="696888" cy="763588"/>
          </a:xfrm>
          <a:prstGeom prst="rect">
            <a:avLst/>
          </a:prstGeom>
          <a:noFill/>
          <a:ln w="9525">
            <a:noFill/>
            <a:miter lim="800000"/>
            <a:headEnd/>
            <a:tailEnd/>
          </a:ln>
        </p:spPr>
        <p:txBody>
          <a:bodyPr wrap="none" lIns="19054" tIns="26992" rIns="19054" bIns="26992"/>
          <a:lstStyle/>
          <a:p>
            <a:pPr algn="r" eaLnBrk="0" hangingPunct="0">
              <a:lnSpc>
                <a:spcPts val="2100"/>
              </a:lnSpc>
              <a:tabLst>
                <a:tab pos="457200" algn="l"/>
                <a:tab pos="914400" algn="l"/>
                <a:tab pos="1371600" algn="l"/>
              </a:tabLst>
            </a:pPr>
            <a:r>
              <a:rPr lang="zh-CN" altLang="en-US" b="1" dirty="0">
                <a:solidFill>
                  <a:srgbClr val="000000"/>
                </a:solidFill>
                <a:latin typeface="Tahoma" pitchFamily="34" charset="0"/>
              </a:rPr>
              <a:t>呼吸道</a:t>
            </a:r>
          </a:p>
          <a:p>
            <a:pPr algn="r" eaLnBrk="0" hangingPunct="0">
              <a:lnSpc>
                <a:spcPts val="2100"/>
              </a:lnSpc>
              <a:tabLst>
                <a:tab pos="457200" algn="l"/>
                <a:tab pos="914400" algn="l"/>
                <a:tab pos="1371600" algn="l"/>
              </a:tabLst>
            </a:pPr>
            <a:r>
              <a:rPr lang="zh-CN" altLang="en-US" b="1" dirty="0">
                <a:solidFill>
                  <a:srgbClr val="000000"/>
                </a:solidFill>
                <a:latin typeface="Tahoma" pitchFamily="34" charset="0"/>
              </a:rPr>
              <a:t>呼吸</a:t>
            </a:r>
          </a:p>
        </p:txBody>
      </p:sp>
      <p:sp>
        <p:nvSpPr>
          <p:cNvPr id="52231" name="Rectangle 10"/>
          <p:cNvSpPr>
            <a:spLocks noChangeArrowheads="1"/>
          </p:cNvSpPr>
          <p:nvPr/>
        </p:nvSpPr>
        <p:spPr bwMode="auto">
          <a:xfrm>
            <a:off x="4283968" y="4937572"/>
            <a:ext cx="1800200" cy="660400"/>
          </a:xfrm>
          <a:prstGeom prst="rect">
            <a:avLst/>
          </a:prstGeom>
          <a:noFill/>
          <a:ln w="9525">
            <a:noFill/>
            <a:miter lim="800000"/>
            <a:headEnd/>
            <a:tailEnd/>
          </a:ln>
        </p:spPr>
        <p:txBody>
          <a:bodyPr wrap="none" lIns="19054" tIns="26992" rIns="19054" bIns="26992"/>
          <a:lstStyle/>
          <a:p>
            <a:pPr eaLnBrk="0" hangingPunct="0">
              <a:lnSpc>
                <a:spcPts val="2100"/>
              </a:lnSpc>
              <a:tabLst>
                <a:tab pos="457200" algn="l"/>
                <a:tab pos="914400" algn="l"/>
                <a:tab pos="1371600" algn="l"/>
              </a:tabLst>
            </a:pPr>
            <a:r>
              <a:rPr lang="zh-CN" altLang="en-US" b="1" dirty="0" smtClean="0">
                <a:solidFill>
                  <a:srgbClr val="000000"/>
                </a:solidFill>
                <a:latin typeface="Tahoma" pitchFamily="34" charset="0"/>
              </a:rPr>
              <a:t>意</a:t>
            </a:r>
            <a:r>
              <a:rPr lang="zh-TW" altLang="en-US" b="1" dirty="0" smtClean="0">
                <a:solidFill>
                  <a:srgbClr val="000000"/>
                </a:solidFill>
                <a:latin typeface="Tahoma" pitchFamily="34" charset="0"/>
              </a:rPr>
              <a:t>識</a:t>
            </a:r>
            <a:r>
              <a:rPr lang="zh-CN" altLang="en-US" b="1" dirty="0" smtClean="0">
                <a:solidFill>
                  <a:srgbClr val="000000"/>
                </a:solidFill>
                <a:latin typeface="Tahoma" pitchFamily="34" charset="0"/>
              </a:rPr>
              <a:t>水平</a:t>
            </a:r>
            <a:r>
              <a:rPr lang="zh-TW" altLang="en-US" b="1" dirty="0" smtClean="0">
                <a:solidFill>
                  <a:srgbClr val="000000"/>
                </a:solidFill>
                <a:latin typeface="Tahoma" pitchFamily="34" charset="0"/>
              </a:rPr>
              <a:t> </a:t>
            </a:r>
            <a:r>
              <a:rPr lang="en-US" altLang="zh-CN" b="1" dirty="0" smtClean="0">
                <a:solidFill>
                  <a:srgbClr val="000000"/>
                </a:solidFill>
                <a:latin typeface="Tahoma" pitchFamily="34" charset="0"/>
              </a:rPr>
              <a:t>AVPU</a:t>
            </a:r>
            <a:endParaRPr lang="en-US" altLang="zh-CN" b="1" dirty="0">
              <a:solidFill>
                <a:srgbClr val="000000"/>
              </a:solidFill>
              <a:latin typeface="Tahoma" pitchFamily="34" charset="0"/>
            </a:endParaRPr>
          </a:p>
          <a:p>
            <a:pPr eaLnBrk="0" hangingPunct="0">
              <a:lnSpc>
                <a:spcPts val="2100"/>
              </a:lnSpc>
              <a:tabLst>
                <a:tab pos="457200" algn="l"/>
                <a:tab pos="914400" algn="l"/>
                <a:tab pos="1371600" algn="l"/>
              </a:tabLst>
            </a:pPr>
            <a:r>
              <a:rPr lang="zh-CN" altLang="en-US" b="1" dirty="0">
                <a:solidFill>
                  <a:srgbClr val="000000"/>
                </a:solidFill>
                <a:latin typeface="Tahoma" pitchFamily="34" charset="0"/>
              </a:rPr>
              <a:t>脊柱</a:t>
            </a:r>
          </a:p>
        </p:txBody>
      </p:sp>
      <p:sp>
        <p:nvSpPr>
          <p:cNvPr id="52232" name="Text Box 11"/>
          <p:cNvSpPr txBox="1">
            <a:spLocks noChangeArrowheads="1"/>
          </p:cNvSpPr>
          <p:nvPr/>
        </p:nvSpPr>
        <p:spPr bwMode="auto">
          <a:xfrm>
            <a:off x="3067665" y="1077541"/>
            <a:ext cx="3810000" cy="519113"/>
          </a:xfrm>
          <a:prstGeom prst="rect">
            <a:avLst/>
          </a:prstGeom>
          <a:noFill/>
          <a:ln w="9525">
            <a:noFill/>
            <a:miter lim="800000"/>
            <a:headEnd/>
            <a:tailEnd/>
          </a:ln>
        </p:spPr>
        <p:txBody>
          <a:bodyPr>
            <a:spAutoFit/>
          </a:bodyPr>
          <a:lstStyle/>
          <a:p>
            <a:pPr>
              <a:spcBef>
                <a:spcPct val="50000"/>
              </a:spcBef>
            </a:pPr>
            <a:r>
              <a:rPr lang="zh-CN" altLang="en-US" sz="2800" i="1" dirty="0" smtClean="0">
                <a:latin typeface="Tahoma" pitchFamily="34" charset="0"/>
              </a:rPr>
              <a:t>	</a:t>
            </a:r>
            <a:r>
              <a:rPr lang="zh-TW" altLang="en-US" sz="2800" i="1" dirty="0" smtClean="0">
                <a:latin typeface="Tahoma" pitchFamily="34" charset="0"/>
              </a:rPr>
              <a:t>穩</a:t>
            </a:r>
            <a:r>
              <a:rPr lang="zh-CN" altLang="en-US" sz="2800" i="1" dirty="0" smtClean="0">
                <a:latin typeface="Tahoma" pitchFamily="34" charset="0"/>
              </a:rPr>
              <a:t>定</a:t>
            </a:r>
            <a:r>
              <a:rPr lang="zh-TW" altLang="en-US" sz="2800" i="1" dirty="0" smtClean="0">
                <a:latin typeface="Tahoma" pitchFamily="34" charset="0"/>
              </a:rPr>
              <a:t>傷</a:t>
            </a:r>
            <a:r>
              <a:rPr lang="zh-CN" altLang="en-US" sz="2800" i="1" dirty="0" smtClean="0">
                <a:latin typeface="Tahoma" pitchFamily="34" charset="0"/>
              </a:rPr>
              <a:t>病</a:t>
            </a:r>
            <a:r>
              <a:rPr lang="zh-TW" altLang="en-US" sz="2800" i="1" dirty="0" smtClean="0">
                <a:latin typeface="Tahoma" pitchFamily="34" charset="0"/>
              </a:rPr>
              <a:t>者</a:t>
            </a:r>
            <a:endParaRPr lang="zh-CN" altLang="en-US" sz="2800" i="1" dirty="0">
              <a:latin typeface="Tahoma" pitchFamily="34" charset="0"/>
            </a:endParaRPr>
          </a:p>
        </p:txBody>
      </p:sp>
      <p:sp>
        <p:nvSpPr>
          <p:cNvPr id="52233" name="Text Box 12"/>
          <p:cNvSpPr txBox="1">
            <a:spLocks noChangeArrowheads="1"/>
          </p:cNvSpPr>
          <p:nvPr/>
        </p:nvSpPr>
        <p:spPr bwMode="auto">
          <a:xfrm>
            <a:off x="1143000" y="5638800"/>
            <a:ext cx="7696200" cy="457200"/>
          </a:xfrm>
          <a:prstGeom prst="rect">
            <a:avLst/>
          </a:prstGeom>
          <a:noFill/>
          <a:ln w="9525">
            <a:noFill/>
            <a:miter lim="800000"/>
            <a:headEnd/>
            <a:tailEnd/>
          </a:ln>
        </p:spPr>
        <p:txBody>
          <a:bodyPr>
            <a:spAutoFit/>
          </a:bodyPr>
          <a:lstStyle/>
          <a:p>
            <a:pPr algn="ctr">
              <a:spcBef>
                <a:spcPct val="50000"/>
              </a:spcBef>
            </a:pPr>
            <a:r>
              <a:rPr lang="zh-CN" altLang="en-US" sz="2400" dirty="0" smtClean="0">
                <a:solidFill>
                  <a:srgbClr val="800000"/>
                </a:solidFill>
                <a:latin typeface="Times New Roman" pitchFamily="18" charset="0"/>
              </a:rPr>
              <a:t>“</a:t>
            </a:r>
            <a:r>
              <a:rPr lang="zh-TW" altLang="en-US" sz="2400" dirty="0" smtClean="0">
                <a:solidFill>
                  <a:srgbClr val="800000"/>
                </a:solidFill>
                <a:latin typeface="Times New Roman" pitchFamily="18" charset="0"/>
              </a:rPr>
              <a:t>首要評</a:t>
            </a:r>
            <a:r>
              <a:rPr lang="zh-CN" altLang="en-US" sz="2400" dirty="0" smtClean="0">
                <a:solidFill>
                  <a:srgbClr val="800000"/>
                </a:solidFill>
                <a:latin typeface="Times New Roman" pitchFamily="18" charset="0"/>
              </a:rPr>
              <a:t>估</a:t>
            </a:r>
            <a:r>
              <a:rPr lang="zh-TW" altLang="en-US" sz="2400" dirty="0">
                <a:solidFill>
                  <a:srgbClr val="800000"/>
                </a:solidFill>
                <a:latin typeface="Times New Roman" pitchFamily="18" charset="0"/>
              </a:rPr>
              <a:t>讓</a:t>
            </a:r>
            <a:r>
              <a:rPr lang="zh-CN" altLang="en-US" sz="2400" dirty="0" smtClean="0">
                <a:solidFill>
                  <a:srgbClr val="800000"/>
                </a:solidFill>
                <a:latin typeface="Times New Roman" pitchFamily="18" charset="0"/>
              </a:rPr>
              <a:t>你快</a:t>
            </a:r>
            <a:r>
              <a:rPr lang="zh-TW" altLang="en-US" sz="2400" dirty="0" smtClean="0">
                <a:solidFill>
                  <a:srgbClr val="800000"/>
                </a:solidFill>
                <a:latin typeface="Times New Roman" pitchFamily="18" charset="0"/>
              </a:rPr>
              <a:t>速檢</a:t>
            </a:r>
            <a:r>
              <a:rPr lang="zh-CN" altLang="en-US" sz="2400" dirty="0" smtClean="0">
                <a:solidFill>
                  <a:srgbClr val="800000"/>
                </a:solidFill>
                <a:latin typeface="Times New Roman" pitchFamily="18" charset="0"/>
              </a:rPr>
              <a:t>查</a:t>
            </a:r>
            <a:r>
              <a:rPr lang="zh-TW" altLang="en-US" sz="2400" dirty="0">
                <a:solidFill>
                  <a:srgbClr val="800000"/>
                </a:solidFill>
                <a:latin typeface="Times New Roman" pitchFamily="18" charset="0"/>
              </a:rPr>
              <a:t>傷</a:t>
            </a:r>
            <a:r>
              <a:rPr lang="zh-CN" altLang="en-US" sz="2400" dirty="0" smtClean="0">
                <a:solidFill>
                  <a:srgbClr val="800000"/>
                </a:solidFill>
                <a:latin typeface="Times New Roman" pitchFamily="18" charset="0"/>
              </a:rPr>
              <a:t>患</a:t>
            </a:r>
            <a:r>
              <a:rPr lang="zh-CN" altLang="en-US" sz="2400" dirty="0">
                <a:solidFill>
                  <a:srgbClr val="800000"/>
                </a:solidFill>
                <a:latin typeface="Times New Roman" pitchFamily="18" charset="0"/>
              </a:rPr>
              <a:t>的</a:t>
            </a:r>
            <a:r>
              <a:rPr lang="zh-CN" altLang="en-US" sz="2400" dirty="0" smtClean="0">
                <a:solidFill>
                  <a:srgbClr val="800000"/>
                </a:solidFill>
                <a:latin typeface="Times New Roman" pitchFamily="18" charset="0"/>
              </a:rPr>
              <a:t>三</a:t>
            </a:r>
            <a:r>
              <a:rPr lang="zh-TW" altLang="en-US" sz="2400" dirty="0" smtClean="0">
                <a:solidFill>
                  <a:srgbClr val="800000"/>
                </a:solidFill>
                <a:latin typeface="Times New Roman" pitchFamily="18" charset="0"/>
              </a:rPr>
              <a:t>個</a:t>
            </a:r>
            <a:r>
              <a:rPr lang="zh-CN" altLang="en-US" sz="2400" dirty="0" smtClean="0">
                <a:solidFill>
                  <a:srgbClr val="800000"/>
                </a:solidFill>
                <a:latin typeface="Times New Roman" pitchFamily="18" charset="0"/>
              </a:rPr>
              <a:t>重要身</a:t>
            </a:r>
            <a:r>
              <a:rPr lang="zh-TW" altLang="en-US" sz="2400" dirty="0" smtClean="0">
                <a:solidFill>
                  <a:srgbClr val="800000"/>
                </a:solidFill>
                <a:latin typeface="Times New Roman" pitchFamily="18" charset="0"/>
              </a:rPr>
              <a:t>體</a:t>
            </a:r>
            <a:r>
              <a:rPr lang="zh-CN" altLang="en-US" sz="2400" dirty="0" smtClean="0">
                <a:solidFill>
                  <a:srgbClr val="800000"/>
                </a:solidFill>
                <a:latin typeface="Times New Roman" pitchFamily="18" charset="0"/>
              </a:rPr>
              <a:t>系</a:t>
            </a:r>
            <a:r>
              <a:rPr lang="zh-TW" altLang="en-US" sz="2400" dirty="0">
                <a:solidFill>
                  <a:srgbClr val="800000"/>
                </a:solidFill>
                <a:latin typeface="Times New Roman" pitchFamily="18" charset="0"/>
              </a:rPr>
              <a:t>統</a:t>
            </a:r>
            <a:r>
              <a:rPr lang="zh-CN" altLang="en-US" sz="2400" dirty="0" smtClean="0">
                <a:solidFill>
                  <a:srgbClr val="800000"/>
                </a:solidFill>
                <a:latin typeface="Times New Roman" pitchFamily="18" charset="0"/>
              </a:rPr>
              <a:t>。</a:t>
            </a:r>
            <a:r>
              <a:rPr lang="en-US" altLang="zh-CN" sz="2400" dirty="0">
                <a:solidFill>
                  <a:srgbClr val="800000"/>
                </a:solidFill>
                <a:latin typeface="Times New Roman" pitchFamily="18" charset="0"/>
              </a:rPr>
              <a:t>”</a:t>
            </a:r>
            <a:r>
              <a:rPr lang="en-US" altLang="zh-CN" sz="2400" dirty="0">
                <a:solidFill>
                  <a:srgbClr val="990033"/>
                </a:solidFill>
                <a:latin typeface="Times New Roman" pitchFamily="18" charset="0"/>
              </a:rPr>
              <a:t> </a:t>
            </a:r>
          </a:p>
        </p:txBody>
      </p:sp>
      <p:sp>
        <p:nvSpPr>
          <p:cNvPr id="52234" name="Text Box 13"/>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r>
              <a:rPr lang="en-US" altLang="zh-CN">
                <a:solidFill>
                  <a:schemeClr val="bg1"/>
                </a:solidFill>
              </a:rPr>
              <a:t>4</a:t>
            </a:r>
          </a:p>
        </p:txBody>
      </p:sp>
      <p:sp>
        <p:nvSpPr>
          <p:cNvPr id="52235" name="Text Box 14"/>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zh-CN" altLang="en-US">
                <a:solidFill>
                  <a:schemeClr val="bg1"/>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ChangeArrowheads="1"/>
          </p:cNvSpPr>
          <p:nvPr/>
        </p:nvSpPr>
        <p:spPr bwMode="auto">
          <a:xfrm>
            <a:off x="1981200" y="2155825"/>
            <a:ext cx="6172200" cy="2824500"/>
          </a:xfrm>
          <a:prstGeom prst="rect">
            <a:avLst/>
          </a:prstGeom>
          <a:noFill/>
          <a:ln w="9525">
            <a:noFill/>
            <a:miter lim="800000"/>
            <a:headEnd/>
            <a:tailEnd/>
          </a:ln>
        </p:spPr>
        <p:txBody>
          <a:bodyPr lIns="19054" tIns="26992" rIns="19054" bIns="26992">
            <a:spAutoFit/>
          </a:bodyPr>
          <a:lstStyle/>
          <a:p>
            <a:pPr algn="ctr" eaLnBrk="0" hangingPunct="0">
              <a:lnSpc>
                <a:spcPts val="2700"/>
              </a:lnSpc>
              <a:tabLst>
                <a:tab pos="457200" algn="l"/>
                <a:tab pos="914400" algn="l"/>
                <a:tab pos="1371600" algn="l"/>
              </a:tabLst>
            </a:pPr>
            <a:r>
              <a:rPr lang="zh-CN" altLang="en-US" sz="2400" dirty="0">
                <a:solidFill>
                  <a:srgbClr val="0000FF"/>
                </a:solidFill>
                <a:latin typeface="Tahoma" pitchFamily="34" charset="0"/>
              </a:rPr>
              <a:t> 身</a:t>
            </a:r>
            <a:r>
              <a:rPr lang="zh-CN" altLang="en-US" sz="2400" dirty="0" smtClean="0">
                <a:solidFill>
                  <a:srgbClr val="0000FF"/>
                </a:solidFill>
                <a:latin typeface="Tahoma" pitchFamily="34" charset="0"/>
              </a:rPr>
              <a:t>体</a:t>
            </a:r>
            <a:r>
              <a:rPr lang="zh-TW" altLang="en-US" sz="2400" dirty="0" smtClean="0">
                <a:solidFill>
                  <a:srgbClr val="0000FF"/>
                </a:solidFill>
                <a:latin typeface="Tahoma" pitchFamily="34" charset="0"/>
              </a:rPr>
              <a:t>檢</a:t>
            </a:r>
            <a:r>
              <a:rPr lang="zh-CN" altLang="en-US" sz="2400" dirty="0" smtClean="0">
                <a:solidFill>
                  <a:srgbClr val="0000FF"/>
                </a:solidFill>
                <a:latin typeface="Tahoma" pitchFamily="34" charset="0"/>
              </a:rPr>
              <a:t>查      </a:t>
            </a:r>
            <a:r>
              <a:rPr lang="zh-TW" altLang="en-US" sz="2400" dirty="0" smtClean="0">
                <a:solidFill>
                  <a:srgbClr val="0000FF"/>
                </a:solidFill>
                <a:latin typeface="Tahoma" pitchFamily="34" charset="0"/>
              </a:rPr>
              <a:t>                    </a:t>
            </a:r>
            <a:r>
              <a:rPr lang="zh-CN" altLang="en-US" sz="2400" dirty="0" smtClean="0">
                <a:solidFill>
                  <a:srgbClr val="0000FF"/>
                </a:solidFill>
                <a:latin typeface="Tahoma" pitchFamily="34" charset="0"/>
              </a:rPr>
              <a:t> </a:t>
            </a:r>
            <a:r>
              <a:rPr lang="en-US" altLang="zh-CN" sz="2400" dirty="0">
                <a:solidFill>
                  <a:srgbClr val="0000FF"/>
                </a:solidFill>
                <a:latin typeface="Tahoma" pitchFamily="34" charset="0"/>
              </a:rPr>
              <a:t>SAMPLE </a:t>
            </a:r>
            <a:r>
              <a:rPr lang="zh-CN" altLang="en-US" sz="2400" dirty="0" smtClean="0">
                <a:solidFill>
                  <a:srgbClr val="0000FF"/>
                </a:solidFill>
                <a:latin typeface="Tahoma" pitchFamily="34" charset="0"/>
              </a:rPr>
              <a:t>病</a:t>
            </a:r>
            <a:r>
              <a:rPr lang="zh-TW" altLang="en-US" sz="2400" dirty="0" smtClean="0">
                <a:solidFill>
                  <a:srgbClr val="0000FF"/>
                </a:solidFill>
                <a:latin typeface="Tahoma" pitchFamily="34" charset="0"/>
              </a:rPr>
              <a:t>歷</a:t>
            </a:r>
            <a:r>
              <a:rPr lang="zh-CN" altLang="en-US" sz="2400" dirty="0" smtClean="0">
                <a:solidFill>
                  <a:srgbClr val="0000FF"/>
                </a:solidFill>
                <a:latin typeface="Tahoma" pitchFamily="34" charset="0"/>
              </a:rPr>
              <a:t>                                    </a:t>
            </a:r>
            <a:endParaRPr lang="zh-CN" altLang="en-US"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endParaRPr lang="en-US" altLang="zh-CN" sz="2400" dirty="0">
              <a:solidFill>
                <a:srgbClr val="0000FF"/>
              </a:solidFill>
              <a:latin typeface="Tahoma" pitchFamily="34" charset="0"/>
            </a:endParaRPr>
          </a:p>
          <a:p>
            <a:pPr algn="ctr" eaLnBrk="0" hangingPunct="0">
              <a:lnSpc>
                <a:spcPts val="2700"/>
              </a:lnSpc>
              <a:tabLst>
                <a:tab pos="457200" algn="l"/>
                <a:tab pos="914400" algn="l"/>
                <a:tab pos="1371600" algn="l"/>
              </a:tabLst>
            </a:pPr>
            <a:r>
              <a:rPr lang="zh-CN" altLang="en-US" sz="2400" dirty="0" smtClean="0">
                <a:solidFill>
                  <a:srgbClr val="0000FF"/>
                </a:solidFill>
                <a:latin typeface="Tahoma" pitchFamily="34" charset="0"/>
              </a:rPr>
              <a:t>生命</a:t>
            </a:r>
            <a:r>
              <a:rPr lang="zh-TW" altLang="en-US" sz="2400" dirty="0" smtClean="0">
                <a:solidFill>
                  <a:srgbClr val="0000FF"/>
                </a:solidFill>
                <a:latin typeface="Tahoma" pitchFamily="34" charset="0"/>
              </a:rPr>
              <a:t>體</a:t>
            </a:r>
            <a:r>
              <a:rPr lang="zh-CN" altLang="en-US" sz="2400" dirty="0" smtClean="0">
                <a:solidFill>
                  <a:srgbClr val="0000FF"/>
                </a:solidFill>
                <a:latin typeface="Tahoma" pitchFamily="34" charset="0"/>
              </a:rPr>
              <a:t>征</a:t>
            </a:r>
            <a:endParaRPr lang="zh-CN" altLang="en-US" sz="2400" dirty="0">
              <a:solidFill>
                <a:srgbClr val="0000FF"/>
              </a:solidFill>
              <a:latin typeface="Tahoma" pitchFamily="34" charset="0"/>
            </a:endParaRPr>
          </a:p>
        </p:txBody>
      </p:sp>
      <p:sp>
        <p:nvSpPr>
          <p:cNvPr id="54274" name="Rectangle 2"/>
          <p:cNvSpPr>
            <a:spLocks noGrp="1" noChangeArrowheads="1"/>
          </p:cNvSpPr>
          <p:nvPr>
            <p:ph type="title"/>
          </p:nvPr>
        </p:nvSpPr>
        <p:spPr>
          <a:xfrm>
            <a:off x="3604257" y="227012"/>
            <a:ext cx="2764160" cy="1143000"/>
          </a:xfrm>
        </p:spPr>
        <p:txBody>
          <a:bodyPr/>
          <a:lstStyle/>
          <a:p>
            <a:pPr eaLnBrk="1" hangingPunct="1"/>
            <a:r>
              <a:rPr lang="zh-CN" altLang="en-US" dirty="0" smtClean="0">
                <a:ea typeface="宋体" charset="-122"/>
              </a:rPr>
              <a:t>次要</a:t>
            </a:r>
            <a:r>
              <a:rPr lang="zh-TW" altLang="en-US" dirty="0" smtClean="0">
                <a:ea typeface="宋体" charset="-122"/>
              </a:rPr>
              <a:t>評</a:t>
            </a:r>
            <a:r>
              <a:rPr lang="zh-CN" altLang="en-US" dirty="0" smtClean="0">
                <a:ea typeface="宋体" charset="-122"/>
              </a:rPr>
              <a:t>估</a:t>
            </a:r>
          </a:p>
        </p:txBody>
      </p:sp>
      <p:sp>
        <p:nvSpPr>
          <p:cNvPr id="54275" name="Freeform 4"/>
          <p:cNvSpPr>
            <a:spLocks/>
          </p:cNvSpPr>
          <p:nvPr/>
        </p:nvSpPr>
        <p:spPr bwMode="auto">
          <a:xfrm>
            <a:off x="3505200" y="2590800"/>
            <a:ext cx="2962275" cy="2033588"/>
          </a:xfrm>
          <a:custGeom>
            <a:avLst/>
            <a:gdLst>
              <a:gd name="T0" fmla="*/ 2147483647 w 1865"/>
              <a:gd name="T1" fmla="*/ 2147483647 h 1281"/>
              <a:gd name="T2" fmla="*/ 0 w 1865"/>
              <a:gd name="T3" fmla="*/ 0 h 1281"/>
              <a:gd name="T4" fmla="*/ 2147483647 w 1865"/>
              <a:gd name="T5" fmla="*/ 0 h 1281"/>
              <a:gd name="T6" fmla="*/ 2147483647 w 1865"/>
              <a:gd name="T7" fmla="*/ 2147483647 h 1281"/>
              <a:gd name="T8" fmla="*/ 0 60000 65536"/>
              <a:gd name="T9" fmla="*/ 0 60000 65536"/>
              <a:gd name="T10" fmla="*/ 0 60000 65536"/>
              <a:gd name="T11" fmla="*/ 0 60000 65536"/>
              <a:gd name="T12" fmla="*/ 0 w 1865"/>
              <a:gd name="T13" fmla="*/ 0 h 1281"/>
              <a:gd name="T14" fmla="*/ 1865 w 1865"/>
              <a:gd name="T15" fmla="*/ 1281 h 1281"/>
            </a:gdLst>
            <a:ahLst/>
            <a:cxnLst>
              <a:cxn ang="T8">
                <a:pos x="T0" y="T1"/>
              </a:cxn>
              <a:cxn ang="T9">
                <a:pos x="T2" y="T3"/>
              </a:cxn>
              <a:cxn ang="T10">
                <a:pos x="T4" y="T5"/>
              </a:cxn>
              <a:cxn ang="T11">
                <a:pos x="T6" y="T7"/>
              </a:cxn>
            </a:cxnLst>
            <a:rect l="T12" t="T13" r="T14" b="T15"/>
            <a:pathLst>
              <a:path w="1865" h="1281">
                <a:moveTo>
                  <a:pt x="952" y="1280"/>
                </a:moveTo>
                <a:lnTo>
                  <a:pt x="0" y="0"/>
                </a:lnTo>
                <a:lnTo>
                  <a:pt x="1864" y="0"/>
                </a:lnTo>
                <a:lnTo>
                  <a:pt x="952" y="1264"/>
                </a:lnTo>
              </a:path>
            </a:pathLst>
          </a:custGeom>
          <a:solidFill>
            <a:srgbClr val="5589FF"/>
          </a:solidFill>
          <a:ln w="9525">
            <a:noFill/>
            <a:round/>
            <a:headEnd/>
            <a:tailEnd/>
          </a:ln>
        </p:spPr>
        <p:txBody>
          <a:bodyPr/>
          <a:lstStyle/>
          <a:p>
            <a:endParaRPr lang="zh-CN" altLang="en-US"/>
          </a:p>
        </p:txBody>
      </p:sp>
      <p:sp>
        <p:nvSpPr>
          <p:cNvPr id="54276" name="Rectangle 6"/>
          <p:cNvSpPr>
            <a:spLocks noChangeArrowheads="1"/>
          </p:cNvSpPr>
          <p:nvPr/>
        </p:nvSpPr>
        <p:spPr bwMode="auto">
          <a:xfrm>
            <a:off x="2293143" y="2924944"/>
            <a:ext cx="5386387" cy="1143000"/>
          </a:xfrm>
          <a:prstGeom prst="rect">
            <a:avLst/>
          </a:prstGeom>
          <a:noFill/>
          <a:ln w="9525">
            <a:noFill/>
            <a:miter lim="800000"/>
            <a:headEnd/>
            <a:tailEnd/>
          </a:ln>
        </p:spPr>
        <p:txBody>
          <a:bodyPr wrap="none" lIns="19054" tIns="26992" rIns="19054" bIns="26992"/>
          <a:lstStyle/>
          <a:p>
            <a:pPr algn="ctr" eaLnBrk="0" hangingPunct="0">
              <a:lnSpc>
                <a:spcPts val="3600"/>
              </a:lnSpc>
              <a:tabLst>
                <a:tab pos="457200" algn="l"/>
                <a:tab pos="914400" algn="l"/>
                <a:tab pos="1371600" algn="l"/>
              </a:tabLst>
            </a:pPr>
            <a:r>
              <a:rPr lang="zh-CN" altLang="en-US" sz="3600" dirty="0" smtClean="0">
                <a:solidFill>
                  <a:schemeClr val="tx2"/>
                </a:solidFill>
                <a:effectLst>
                  <a:outerShdw blurRad="38100" dist="38100" dir="2700000" algn="tl">
                    <a:srgbClr val="000000">
                      <a:alpha val="43137"/>
                    </a:srgbClr>
                  </a:outerShdw>
                </a:effectLst>
              </a:rPr>
              <a:t>次要</a:t>
            </a:r>
            <a:r>
              <a:rPr lang="zh-TW" altLang="en-US" sz="3600" dirty="0" smtClean="0">
                <a:solidFill>
                  <a:schemeClr val="tx2"/>
                </a:solidFill>
                <a:effectLst>
                  <a:outerShdw blurRad="38100" dist="38100" dir="2700000" algn="tl">
                    <a:srgbClr val="000000">
                      <a:alpha val="43137"/>
                    </a:srgbClr>
                  </a:outerShdw>
                </a:effectLst>
              </a:rPr>
              <a:t>評</a:t>
            </a:r>
            <a:r>
              <a:rPr lang="zh-CN" altLang="en-US" sz="3600" dirty="0" smtClean="0">
                <a:solidFill>
                  <a:schemeClr val="tx2"/>
                </a:solidFill>
                <a:effectLst>
                  <a:outerShdw blurRad="38100" dist="38100" dir="2700000" algn="tl">
                    <a:srgbClr val="000000">
                      <a:alpha val="43137"/>
                    </a:srgbClr>
                  </a:outerShdw>
                </a:effectLst>
              </a:rPr>
              <a:t>估</a:t>
            </a:r>
            <a:endParaRPr lang="en-US" altLang="zh-CN" sz="3600" dirty="0">
              <a:solidFill>
                <a:schemeClr val="tx2"/>
              </a:solidFill>
              <a:effectLst>
                <a:outerShdw blurRad="38100" dist="38100" dir="2700000" algn="tl">
                  <a:srgbClr val="000000">
                    <a:alpha val="43137"/>
                  </a:srgbClr>
                </a:outerShdw>
              </a:effectLst>
            </a:endParaRPr>
          </a:p>
        </p:txBody>
      </p:sp>
      <p:sp>
        <p:nvSpPr>
          <p:cNvPr id="54277" name="Text Box 9"/>
          <p:cNvSpPr txBox="1">
            <a:spLocks noChangeArrowheads="1"/>
          </p:cNvSpPr>
          <p:nvPr/>
        </p:nvSpPr>
        <p:spPr bwMode="auto">
          <a:xfrm>
            <a:off x="3081337" y="1085947"/>
            <a:ext cx="3810000" cy="519113"/>
          </a:xfrm>
          <a:prstGeom prst="rect">
            <a:avLst/>
          </a:prstGeom>
          <a:noFill/>
          <a:ln w="9525">
            <a:noFill/>
            <a:miter lim="800000"/>
            <a:headEnd/>
            <a:tailEnd/>
          </a:ln>
        </p:spPr>
        <p:txBody>
          <a:bodyPr>
            <a:spAutoFit/>
          </a:bodyPr>
          <a:lstStyle/>
          <a:p>
            <a:pPr algn="ctr">
              <a:spcBef>
                <a:spcPct val="50000"/>
              </a:spcBef>
            </a:pPr>
            <a:r>
              <a:rPr lang="zh-CN" altLang="en-US" sz="2800" i="1" dirty="0" smtClean="0">
                <a:latin typeface="Tahoma" pitchFamily="34" charset="0"/>
              </a:rPr>
              <a:t>完成</a:t>
            </a:r>
            <a:r>
              <a:rPr lang="zh-TW" altLang="en-US" sz="2800" i="1" dirty="0" smtClean="0">
                <a:latin typeface="Tahoma" pitchFamily="34" charset="0"/>
              </a:rPr>
              <a:t>後</a:t>
            </a:r>
            <a:r>
              <a:rPr lang="zh-CN" altLang="en-US" sz="2800" i="1" dirty="0" smtClean="0">
                <a:latin typeface="Tahoma" pitchFamily="34" charset="0"/>
              </a:rPr>
              <a:t>即可</a:t>
            </a:r>
            <a:r>
              <a:rPr lang="zh-TW" altLang="en-US" sz="2800" i="1" dirty="0">
                <a:latin typeface="Tahoma" pitchFamily="34" charset="0"/>
              </a:rPr>
              <a:t>處</a:t>
            </a:r>
            <a:r>
              <a:rPr lang="zh-CN" altLang="en-US" sz="2800" i="1" dirty="0" smtClean="0">
                <a:latin typeface="Tahoma" pitchFamily="34" charset="0"/>
              </a:rPr>
              <a:t>治</a:t>
            </a:r>
            <a:endParaRPr lang="zh-CN" altLang="en-US" sz="2800" i="1" dirty="0">
              <a:latin typeface="Tahoma" pitchFamily="34" charset="0"/>
            </a:endParaRPr>
          </a:p>
        </p:txBody>
      </p:sp>
      <p:sp>
        <p:nvSpPr>
          <p:cNvPr id="54278" name="Text Box 10"/>
          <p:cNvSpPr txBox="1">
            <a:spLocks noChangeArrowheads="1"/>
          </p:cNvSpPr>
          <p:nvPr/>
        </p:nvSpPr>
        <p:spPr bwMode="auto">
          <a:xfrm>
            <a:off x="2522040" y="5415300"/>
            <a:ext cx="4928592" cy="830997"/>
          </a:xfrm>
          <a:prstGeom prst="rect">
            <a:avLst/>
          </a:prstGeom>
          <a:noFill/>
          <a:ln w="9525">
            <a:noFill/>
            <a:miter lim="800000"/>
            <a:headEnd/>
            <a:tailEnd/>
          </a:ln>
        </p:spPr>
        <p:txBody>
          <a:bodyPr wrap="square">
            <a:spAutoFit/>
          </a:bodyPr>
          <a:lstStyle/>
          <a:p>
            <a:pPr algn="ctr">
              <a:spcBef>
                <a:spcPct val="50000"/>
              </a:spcBef>
            </a:pPr>
            <a:r>
              <a:rPr lang="zh-CN" altLang="en-US" sz="2400" dirty="0">
                <a:solidFill>
                  <a:srgbClr val="800000"/>
                </a:solidFill>
                <a:latin typeface="Times New Roman" pitchFamily="18" charset="0"/>
              </a:rPr>
              <a:t>“完成</a:t>
            </a:r>
            <a:r>
              <a:rPr lang="zh-CN" altLang="en-US" sz="2400" dirty="0" smtClean="0">
                <a:solidFill>
                  <a:srgbClr val="800000"/>
                </a:solidFill>
                <a:latin typeface="Times New Roman" pitchFamily="18" charset="0"/>
              </a:rPr>
              <a:t>所有清</a:t>
            </a:r>
            <a:r>
              <a:rPr lang="zh-TW" altLang="en-US" sz="2400" dirty="0" smtClean="0">
                <a:solidFill>
                  <a:srgbClr val="800000"/>
                </a:solidFill>
                <a:latin typeface="Times New Roman" pitchFamily="18" charset="0"/>
              </a:rPr>
              <a:t>單</a:t>
            </a:r>
            <a:r>
              <a:rPr lang="zh-CN" altLang="en-US" sz="2400" dirty="0" smtClean="0">
                <a:solidFill>
                  <a:srgbClr val="800000"/>
                </a:solidFill>
                <a:latin typeface="Times New Roman" pitchFamily="18" charset="0"/>
              </a:rPr>
              <a:t>上</a:t>
            </a:r>
            <a:r>
              <a:rPr lang="zh-CN" altLang="en-US" sz="2400" dirty="0">
                <a:solidFill>
                  <a:srgbClr val="800000"/>
                </a:solidFill>
                <a:latin typeface="Times New Roman" pitchFamily="18" charset="0"/>
              </a:rPr>
              <a:t>的内容</a:t>
            </a:r>
            <a:r>
              <a:rPr lang="en-US" altLang="zh-CN" sz="2400" dirty="0">
                <a:solidFill>
                  <a:srgbClr val="800000"/>
                </a:solidFill>
                <a:latin typeface="Times New Roman" pitchFamily="18" charset="0"/>
              </a:rPr>
              <a:t>, </a:t>
            </a:r>
            <a:r>
              <a:rPr lang="zh-CN" altLang="en-US" sz="2400" dirty="0" smtClean="0">
                <a:solidFill>
                  <a:srgbClr val="800000"/>
                </a:solidFill>
                <a:latin typeface="Times New Roman" pitchFamily="18" charset="0"/>
              </a:rPr>
              <a:t>然</a:t>
            </a:r>
            <a:r>
              <a:rPr lang="zh-TW" altLang="en-US" sz="2400" dirty="0" smtClean="0">
                <a:solidFill>
                  <a:srgbClr val="800000"/>
                </a:solidFill>
                <a:latin typeface="Times New Roman" pitchFamily="18" charset="0"/>
              </a:rPr>
              <a:t>後</a:t>
            </a:r>
            <a:r>
              <a:rPr lang="zh-CN" altLang="en-US" sz="2400" dirty="0" smtClean="0">
                <a:solidFill>
                  <a:srgbClr val="800000"/>
                </a:solidFill>
                <a:latin typeface="Times New Roman" pitchFamily="18" charset="0"/>
              </a:rPr>
              <a:t>根</a:t>
            </a:r>
            <a:r>
              <a:rPr lang="zh-TW" altLang="en-US" sz="2400" dirty="0" smtClean="0">
                <a:solidFill>
                  <a:srgbClr val="800000"/>
                </a:solidFill>
                <a:latin typeface="Times New Roman" pitchFamily="18" charset="0"/>
              </a:rPr>
              <a:t>據問題緊</a:t>
            </a:r>
            <a:r>
              <a:rPr lang="zh-CN" altLang="en-US" sz="2400" dirty="0" smtClean="0">
                <a:solidFill>
                  <a:srgbClr val="800000"/>
                </a:solidFill>
                <a:latin typeface="Times New Roman" pitchFamily="18" charset="0"/>
              </a:rPr>
              <a:t>要</a:t>
            </a:r>
            <a:r>
              <a:rPr lang="zh-CN" altLang="en-US" sz="2400" dirty="0">
                <a:solidFill>
                  <a:srgbClr val="800000"/>
                </a:solidFill>
                <a:latin typeface="Times New Roman" pitchFamily="18" charset="0"/>
              </a:rPr>
              <a:t>性</a:t>
            </a:r>
            <a:r>
              <a:rPr lang="zh-CN" altLang="en-US" sz="2400" dirty="0" smtClean="0">
                <a:solidFill>
                  <a:srgbClr val="800000"/>
                </a:solidFill>
                <a:latin typeface="Times New Roman" pitchFamily="18" charset="0"/>
              </a:rPr>
              <a:t>逐</a:t>
            </a:r>
            <a:r>
              <a:rPr lang="zh-TW" altLang="en-US" sz="2400" dirty="0" smtClean="0">
                <a:solidFill>
                  <a:srgbClr val="800000"/>
                </a:solidFill>
                <a:latin typeface="Times New Roman" pitchFamily="18" charset="0"/>
              </a:rPr>
              <a:t>個處</a:t>
            </a:r>
            <a:r>
              <a:rPr lang="zh-CN" altLang="en-US" sz="2400" dirty="0" smtClean="0">
                <a:solidFill>
                  <a:srgbClr val="800000"/>
                </a:solidFill>
                <a:latin typeface="Times New Roman" pitchFamily="18" charset="0"/>
              </a:rPr>
              <a:t>理</a:t>
            </a:r>
            <a:r>
              <a:rPr lang="zh-TW" altLang="en-US" sz="2400" dirty="0" smtClean="0">
                <a:solidFill>
                  <a:srgbClr val="800000"/>
                </a:solidFill>
                <a:latin typeface="Times New Roman" pitchFamily="18" charset="0"/>
              </a:rPr>
              <a:t>問題</a:t>
            </a:r>
            <a:r>
              <a:rPr lang="en-US" altLang="zh-CN" sz="2400" dirty="0" smtClean="0">
                <a:solidFill>
                  <a:srgbClr val="800000"/>
                </a:solidFill>
                <a:latin typeface="Times New Roman" pitchFamily="18" charset="0"/>
              </a:rPr>
              <a:t>.”</a:t>
            </a:r>
            <a:endParaRPr lang="en-US" altLang="zh-CN" sz="2400" dirty="0">
              <a:solidFill>
                <a:srgbClr val="800000"/>
              </a:solidFill>
              <a:latin typeface="Times New Roman" pitchFamily="18" charset="0"/>
            </a:endParaRPr>
          </a:p>
        </p:txBody>
      </p:sp>
      <p:sp>
        <p:nvSpPr>
          <p:cNvPr id="54279" name="Text Box 11"/>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r>
              <a:rPr lang="en-US" altLang="zh-CN" dirty="0">
                <a:solidFill>
                  <a:schemeClr val="bg1"/>
                </a:solidFill>
              </a:rPr>
              <a:t>5</a:t>
            </a:r>
          </a:p>
        </p:txBody>
      </p:sp>
      <p:sp>
        <p:nvSpPr>
          <p:cNvPr id="54280" name="Text Box 12"/>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zh-CN" altLang="en-US">
                <a:solidFill>
                  <a:schemeClr val="bg1"/>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42463" b="52617"/>
          <a:stretch>
            <a:fillRect/>
          </a:stretch>
        </p:blipFill>
        <p:spPr bwMode="auto">
          <a:xfrm>
            <a:off x="1142999" y="228600"/>
            <a:ext cx="7772401" cy="6400800"/>
          </a:xfrm>
          <a:prstGeom prst="rect">
            <a:avLst/>
          </a:prstGeom>
          <a:ln>
            <a:noFill/>
          </a:ln>
          <a:effectLst>
            <a:softEdge rad="112500"/>
          </a:effectLst>
        </p:spPr>
      </p:pic>
      <p:sp>
        <p:nvSpPr>
          <p:cNvPr id="3074" name="Rectangle 2"/>
          <p:cNvSpPr>
            <a:spLocks noGrp="1" noChangeArrowheads="1"/>
          </p:cNvSpPr>
          <p:nvPr>
            <p:ph type="title"/>
          </p:nvPr>
        </p:nvSpPr>
        <p:spPr>
          <a:xfrm>
            <a:off x="1676400" y="4724400"/>
            <a:ext cx="6705600" cy="1600200"/>
          </a:xfrm>
        </p:spPr>
        <p:txBody>
          <a:bodyPr/>
          <a:lstStyle/>
          <a:p>
            <a:pPr eaLnBrk="1" hangingPunct="1">
              <a:defRPr/>
            </a:pPr>
            <a:r>
              <a:rPr lang="zh-CN" altLang="en-US" dirty="0" smtClean="0">
                <a:solidFill>
                  <a:schemeClr val="bg1"/>
                </a:solidFill>
                <a:effectLst>
                  <a:outerShdw blurRad="38100" dist="38100" dir="2700000" algn="tl">
                    <a:srgbClr val="C0C0C0"/>
                  </a:outerShdw>
                </a:effectLst>
                <a:ea typeface="宋体" charset="-122"/>
              </a:rPr>
              <a:t>野外</a:t>
            </a:r>
            <a:r>
              <a:rPr lang="zh-TW" altLang="en-US" dirty="0" smtClean="0">
                <a:solidFill>
                  <a:schemeClr val="bg1"/>
                </a:solidFill>
                <a:effectLst>
                  <a:outerShdw blurRad="38100" dist="38100" dir="2700000" algn="tl">
                    <a:srgbClr val="C0C0C0"/>
                  </a:outerShdw>
                </a:effectLst>
                <a:ea typeface="宋体" charset="-122"/>
              </a:rPr>
              <a:t>醫</a:t>
            </a:r>
            <a:r>
              <a:rPr lang="zh-CN" altLang="en-US" dirty="0" smtClean="0">
                <a:solidFill>
                  <a:schemeClr val="bg1"/>
                </a:solidFill>
                <a:effectLst>
                  <a:outerShdw blurRad="38100" dist="38100" dir="2700000" algn="tl">
                    <a:srgbClr val="C0C0C0"/>
                  </a:outerShdw>
                </a:effectLst>
                <a:ea typeface="宋体" charset="-122"/>
              </a:rPr>
              <a:t>学的普遍原理</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9"/>
          <p:cNvSpPr>
            <a:spLocks/>
          </p:cNvSpPr>
          <p:nvPr/>
        </p:nvSpPr>
        <p:spPr bwMode="auto">
          <a:xfrm>
            <a:off x="1914525" y="3379788"/>
            <a:ext cx="6010275" cy="1373187"/>
          </a:xfrm>
          <a:custGeom>
            <a:avLst/>
            <a:gdLst>
              <a:gd name="T0" fmla="*/ 0 w 3785"/>
              <a:gd name="T1" fmla="*/ 2147483647 h 865"/>
              <a:gd name="T2" fmla="*/ 2147483647 w 3785"/>
              <a:gd name="T3" fmla="*/ 2147483647 h 865"/>
              <a:gd name="T4" fmla="*/ 2147483647 w 3785"/>
              <a:gd name="T5" fmla="*/ 2147483647 h 865"/>
              <a:gd name="T6" fmla="*/ 2147483647 w 3785"/>
              <a:gd name="T7" fmla="*/ 0 h 865"/>
              <a:gd name="T8" fmla="*/ 2147483647 w 3785"/>
              <a:gd name="T9" fmla="*/ 2147483647 h 865"/>
              <a:gd name="T10" fmla="*/ 0 60000 65536"/>
              <a:gd name="T11" fmla="*/ 0 60000 65536"/>
              <a:gd name="T12" fmla="*/ 0 60000 65536"/>
              <a:gd name="T13" fmla="*/ 0 60000 65536"/>
              <a:gd name="T14" fmla="*/ 0 60000 65536"/>
              <a:gd name="T15" fmla="*/ 0 w 3785"/>
              <a:gd name="T16" fmla="*/ 0 h 865"/>
              <a:gd name="T17" fmla="*/ 3785 w 3785"/>
              <a:gd name="T18" fmla="*/ 865 h 865"/>
            </a:gdLst>
            <a:ahLst/>
            <a:cxnLst>
              <a:cxn ang="T10">
                <a:pos x="T0" y="T1"/>
              </a:cxn>
              <a:cxn ang="T11">
                <a:pos x="T2" y="T3"/>
              </a:cxn>
              <a:cxn ang="T12">
                <a:pos x="T4" y="T5"/>
              </a:cxn>
              <a:cxn ang="T13">
                <a:pos x="T6" y="T7"/>
              </a:cxn>
              <a:cxn ang="T14">
                <a:pos x="T8" y="T9"/>
              </a:cxn>
            </a:cxnLst>
            <a:rect l="T15" t="T16" r="T17" b="T18"/>
            <a:pathLst>
              <a:path w="3785" h="865">
                <a:moveTo>
                  <a:pt x="0" y="864"/>
                </a:moveTo>
                <a:lnTo>
                  <a:pt x="88" y="864"/>
                </a:lnTo>
                <a:lnTo>
                  <a:pt x="3784" y="864"/>
                </a:lnTo>
                <a:lnTo>
                  <a:pt x="1880" y="0"/>
                </a:lnTo>
                <a:lnTo>
                  <a:pt x="8" y="864"/>
                </a:lnTo>
              </a:path>
            </a:pathLst>
          </a:custGeom>
          <a:solidFill>
            <a:srgbClr val="FFFF80"/>
          </a:solidFill>
          <a:ln w="12700" cap="rnd">
            <a:noFill/>
            <a:round/>
            <a:headEnd/>
            <a:tailEnd/>
          </a:ln>
          <a:scene3d>
            <a:camera prst="orthographicFront"/>
            <a:lightRig rig="threePt" dir="t"/>
          </a:scene3d>
          <a:sp3d>
            <a:bevelT/>
          </a:sp3d>
        </p:spPr>
        <p:txBody>
          <a:bodyPr/>
          <a:lstStyle/>
          <a:p>
            <a:pPr>
              <a:defRPr/>
            </a:pPr>
            <a:endParaRPr lang="en-US">
              <a:ea typeface="+mn-ea"/>
            </a:endParaRPr>
          </a:p>
        </p:txBody>
      </p:sp>
      <p:sp>
        <p:nvSpPr>
          <p:cNvPr id="14339" name="Rectangle 2"/>
          <p:cNvSpPr>
            <a:spLocks noGrp="1" noChangeArrowheads="1"/>
          </p:cNvSpPr>
          <p:nvPr>
            <p:ph type="title"/>
          </p:nvPr>
        </p:nvSpPr>
        <p:spPr>
          <a:xfrm>
            <a:off x="1524000" y="274638"/>
            <a:ext cx="7010400" cy="1143000"/>
          </a:xfrm>
        </p:spPr>
        <p:txBody>
          <a:bodyPr/>
          <a:lstStyle/>
          <a:p>
            <a:pPr eaLnBrk="1" hangingPunct="1">
              <a:defRPr/>
            </a:pPr>
            <a:r>
              <a:rPr lang="zh-TW" altLang="en-US" dirty="0" smtClean="0">
                <a:effectLst>
                  <a:outerShdw blurRad="38100" dist="38100" dir="2700000" algn="tl">
                    <a:srgbClr val="C0C0C0"/>
                  </a:outerShdw>
                </a:effectLst>
                <a:ea typeface="宋体" charset="-122"/>
              </a:rPr>
              <a:t>嚴</a:t>
            </a:r>
            <a:r>
              <a:rPr lang="zh-CN" altLang="en-US" dirty="0" smtClean="0">
                <a:effectLst>
                  <a:outerShdw blurRad="38100" dist="38100" dir="2700000" algn="tl">
                    <a:srgbClr val="C0C0C0"/>
                  </a:outerShdw>
                </a:effectLst>
                <a:ea typeface="宋体" charset="-122"/>
              </a:rPr>
              <a:t>重或不</a:t>
            </a:r>
            <a:r>
              <a:rPr lang="zh-TW" altLang="en-US" dirty="0">
                <a:effectLst>
                  <a:outerShdw blurRad="38100" dist="38100" dir="2700000" algn="tl">
                    <a:srgbClr val="C0C0C0"/>
                  </a:outerShdw>
                </a:effectLst>
                <a:ea typeface="宋体" charset="-122"/>
              </a:rPr>
              <a:t>嚴</a:t>
            </a:r>
            <a:r>
              <a:rPr lang="zh-CN" altLang="en-US" dirty="0" smtClean="0">
                <a:effectLst>
                  <a:outerShdw blurRad="38100" dist="38100" dir="2700000" algn="tl">
                    <a:srgbClr val="C0C0C0"/>
                  </a:outerShdw>
                </a:effectLst>
                <a:ea typeface="宋体" charset="-122"/>
              </a:rPr>
              <a:t>重</a:t>
            </a:r>
            <a:r>
              <a:rPr lang="en-US" altLang="zh-CN" dirty="0" smtClean="0">
                <a:effectLst>
                  <a:outerShdw blurRad="38100" dist="38100" dir="2700000" algn="tl">
                    <a:srgbClr val="C0C0C0"/>
                  </a:outerShdw>
                </a:effectLst>
                <a:ea typeface="宋体" charset="-122"/>
              </a:rPr>
              <a:t>?</a:t>
            </a:r>
          </a:p>
        </p:txBody>
      </p:sp>
      <p:sp>
        <p:nvSpPr>
          <p:cNvPr id="58373" name="Rectangle 3"/>
          <p:cNvSpPr>
            <a:spLocks noGrp="1" noChangeArrowheads="1"/>
          </p:cNvSpPr>
          <p:nvPr>
            <p:ph idx="1"/>
          </p:nvPr>
        </p:nvSpPr>
        <p:spPr>
          <a:xfrm>
            <a:off x="1828800" y="1524000"/>
            <a:ext cx="6400800" cy="1600200"/>
          </a:xfrm>
        </p:spPr>
        <p:txBody>
          <a:bodyPr/>
          <a:lstStyle/>
          <a:p>
            <a:pPr algn="ctr" eaLnBrk="1" hangingPunct="1">
              <a:buFontTx/>
              <a:buNone/>
            </a:pPr>
            <a:r>
              <a:rPr lang="zh-TW" altLang="en-US" sz="3200" i="1" dirty="0" smtClean="0">
                <a:ea typeface="宋体" charset="-122"/>
              </a:rPr>
              <a:t>穩</a:t>
            </a:r>
            <a:r>
              <a:rPr lang="zh-CN" altLang="en-US" sz="3200" i="1" dirty="0" smtClean="0">
                <a:ea typeface="宋体" charset="-122"/>
              </a:rPr>
              <a:t>定或不</a:t>
            </a:r>
            <a:r>
              <a:rPr lang="zh-TW" altLang="en-US" sz="3200" i="1" dirty="0" smtClean="0">
                <a:ea typeface="宋体" charset="-122"/>
              </a:rPr>
              <a:t>穩</a:t>
            </a:r>
            <a:r>
              <a:rPr lang="zh-CN" altLang="en-US" sz="3200" i="1" dirty="0" smtClean="0">
                <a:ea typeface="宋体" charset="-122"/>
              </a:rPr>
              <a:t>定</a:t>
            </a:r>
            <a:r>
              <a:rPr lang="en-US" altLang="zh-CN" sz="3200" i="1" dirty="0" smtClean="0">
                <a:ea typeface="宋体" charset="-122"/>
              </a:rPr>
              <a:t>?</a:t>
            </a:r>
          </a:p>
          <a:p>
            <a:pPr algn="ctr" eaLnBrk="1" hangingPunct="1">
              <a:buFontTx/>
              <a:buNone/>
            </a:pPr>
            <a:r>
              <a:rPr lang="zh-TW" altLang="en-US" sz="3200" i="1" dirty="0" smtClean="0">
                <a:ea typeface="宋体" charset="-122"/>
              </a:rPr>
              <a:t>緊</a:t>
            </a:r>
            <a:r>
              <a:rPr lang="zh-CN" altLang="en-US" sz="3200" i="1" dirty="0" smtClean="0">
                <a:ea typeface="宋体" charset="-122"/>
              </a:rPr>
              <a:t>急或不</a:t>
            </a:r>
            <a:r>
              <a:rPr lang="zh-TW" altLang="en-US" sz="3200" i="1" dirty="0" smtClean="0">
                <a:ea typeface="宋体" charset="-122"/>
              </a:rPr>
              <a:t>緊</a:t>
            </a:r>
            <a:r>
              <a:rPr lang="zh-CN" altLang="en-US" sz="3200" i="1" dirty="0" smtClean="0">
                <a:ea typeface="宋体" charset="-122"/>
              </a:rPr>
              <a:t>急</a:t>
            </a:r>
            <a:r>
              <a:rPr lang="en-US" altLang="zh-CN" sz="3200" i="1" dirty="0" smtClean="0">
                <a:ea typeface="宋体" charset="-122"/>
              </a:rPr>
              <a:t>?</a:t>
            </a:r>
          </a:p>
          <a:p>
            <a:pPr algn="ctr" eaLnBrk="1" hangingPunct="1">
              <a:buFontTx/>
              <a:buNone/>
            </a:pPr>
            <a:r>
              <a:rPr lang="zh-CN" altLang="en-US" sz="3200" i="1" dirty="0" smtClean="0">
                <a:ea typeface="宋体" charset="-122"/>
              </a:rPr>
              <a:t>好</a:t>
            </a:r>
            <a:r>
              <a:rPr lang="zh-TW" altLang="en-US" sz="3200" i="1" dirty="0">
                <a:ea typeface="宋体" charset="-122"/>
              </a:rPr>
              <a:t>轉</a:t>
            </a:r>
            <a:r>
              <a:rPr lang="zh-CN" altLang="en-US" sz="3200" i="1" dirty="0" smtClean="0">
                <a:ea typeface="宋体" charset="-122"/>
              </a:rPr>
              <a:t>或</a:t>
            </a:r>
            <a:r>
              <a:rPr lang="zh-TW" altLang="en-US" sz="3200" i="1" dirty="0" smtClean="0">
                <a:ea typeface="宋体" charset="-122"/>
              </a:rPr>
              <a:t>惡</a:t>
            </a:r>
            <a:r>
              <a:rPr lang="zh-CN" altLang="en-US" sz="3200" i="1" dirty="0" smtClean="0">
                <a:ea typeface="宋体" charset="-122"/>
              </a:rPr>
              <a:t>化</a:t>
            </a:r>
            <a:r>
              <a:rPr lang="en-US" altLang="zh-CN" sz="3200" i="1" dirty="0" smtClean="0">
                <a:ea typeface="宋体" charset="-122"/>
              </a:rPr>
              <a:t>?</a:t>
            </a:r>
          </a:p>
        </p:txBody>
      </p:sp>
      <p:sp>
        <p:nvSpPr>
          <p:cNvPr id="58374" name="Text Box 7"/>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a:t>
            </a:r>
          </a:p>
        </p:txBody>
      </p:sp>
      <p:sp>
        <p:nvSpPr>
          <p:cNvPr id="14343" name="Rectangle 8"/>
          <p:cNvSpPr>
            <a:spLocks noChangeArrowheads="1"/>
          </p:cNvSpPr>
          <p:nvPr/>
        </p:nvSpPr>
        <p:spPr bwMode="auto">
          <a:xfrm>
            <a:off x="1828800" y="4800600"/>
            <a:ext cx="6400800" cy="685800"/>
          </a:xfrm>
          <a:prstGeom prst="rect">
            <a:avLst/>
          </a:prstGeom>
          <a:gradFill flip="none" rotWithShape="1">
            <a:gsLst>
              <a:gs pos="0">
                <a:srgbClr val="00E86E"/>
              </a:gs>
              <a:gs pos="100000">
                <a:srgbClr val="EC2504"/>
              </a:gs>
            </a:gsLst>
            <a:lin ang="10800000" scaled="1"/>
            <a:tileRect/>
          </a:gradFill>
          <a:ln w="12700">
            <a:solidFill>
              <a:schemeClr val="bg2"/>
            </a:solidFill>
            <a:miter lim="800000"/>
            <a:headEnd/>
            <a:tailEnd/>
          </a:ln>
          <a:effectLst>
            <a:reflection blurRad="6350" stA="52000" endA="300" endPos="35000" dir="5400000" sy="-100000" algn="bl" rotWithShape="0"/>
          </a:effectLst>
          <a:scene3d>
            <a:camera prst="orthographicFront"/>
            <a:lightRig rig="threePt" dir="t"/>
          </a:scene3d>
          <a:sp3d>
            <a:bevelT/>
          </a:sp3d>
        </p:spPr>
        <p:txBody>
          <a:bodyPr wrap="none" anchor="ctr"/>
          <a:lstStyle/>
          <a:p>
            <a:pPr>
              <a:defRPr/>
            </a:pPr>
            <a:endParaRPr lang="en-US">
              <a:ea typeface="+mn-ea"/>
            </a:endParaRPr>
          </a:p>
        </p:txBody>
      </p:sp>
      <p:sp>
        <p:nvSpPr>
          <p:cNvPr id="58376" name="Text Box 10"/>
          <p:cNvSpPr txBox="1">
            <a:spLocks noChangeArrowheads="1"/>
          </p:cNvSpPr>
          <p:nvPr/>
        </p:nvSpPr>
        <p:spPr bwMode="auto">
          <a:xfrm>
            <a:off x="1676400" y="5638800"/>
            <a:ext cx="6781800" cy="461963"/>
          </a:xfrm>
          <a:prstGeom prst="rect">
            <a:avLst/>
          </a:prstGeom>
          <a:noFill/>
          <a:ln w="9525">
            <a:noFill/>
            <a:miter lim="800000"/>
            <a:headEnd/>
            <a:tailEnd/>
          </a:ln>
        </p:spPr>
        <p:txBody>
          <a:bodyPr>
            <a:spAutoFit/>
          </a:bodyPr>
          <a:lstStyle/>
          <a:p>
            <a:pPr algn="ctr">
              <a:spcBef>
                <a:spcPct val="50000"/>
              </a:spcBef>
            </a:pPr>
            <a:r>
              <a:rPr lang="zh-TW" altLang="en-US" sz="2400" dirty="0" smtClean="0">
                <a:latin typeface="Tahoma" pitchFamily="34" charset="0"/>
              </a:rPr>
              <a:t>緊</a:t>
            </a:r>
            <a:r>
              <a:rPr lang="zh-CN" altLang="en-US" sz="2400" dirty="0" smtClean="0">
                <a:latin typeface="Tahoma" pitchFamily="34" charset="0"/>
              </a:rPr>
              <a:t>急撤</a:t>
            </a:r>
            <a:r>
              <a:rPr lang="zh-TW" altLang="en-US" sz="2400" dirty="0" smtClean="0">
                <a:latin typeface="Tahoma" pitchFamily="34" charset="0"/>
              </a:rPr>
              <a:t>離</a:t>
            </a:r>
            <a:r>
              <a:rPr lang="zh-CN" altLang="en-US" sz="2400" dirty="0" smtClean="0">
                <a:latin typeface="Tahoma" pitchFamily="34" charset="0"/>
              </a:rPr>
              <a:t>    </a:t>
            </a:r>
            <a:r>
              <a:rPr lang="zh-TW" altLang="en-US" sz="2400" dirty="0" smtClean="0">
                <a:latin typeface="Tahoma" pitchFamily="34" charset="0"/>
              </a:rPr>
              <a:t>                              </a:t>
            </a:r>
            <a:r>
              <a:rPr lang="zh-CN" altLang="en-US" sz="2400" dirty="0" smtClean="0">
                <a:latin typeface="Tahoma" pitchFamily="34" charset="0"/>
              </a:rPr>
              <a:t>          </a:t>
            </a:r>
            <a:r>
              <a:rPr lang="zh-CN" altLang="en-US" sz="2400" dirty="0">
                <a:latin typeface="Tahoma" pitchFamily="34" charset="0"/>
              </a:rPr>
              <a:t>不</a:t>
            </a:r>
            <a:r>
              <a:rPr lang="zh-CN" altLang="en-US" sz="2400" dirty="0" smtClean="0">
                <a:latin typeface="Tahoma" pitchFamily="34" charset="0"/>
              </a:rPr>
              <a:t>撤</a:t>
            </a:r>
            <a:r>
              <a:rPr lang="zh-TW" altLang="en-US" sz="2400" dirty="0">
                <a:latin typeface="Tahoma" pitchFamily="34" charset="0"/>
              </a:rPr>
              <a:t>離</a:t>
            </a:r>
            <a:endParaRPr lang="zh-CN" altLang="en-US" sz="2400" dirty="0">
              <a:latin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304800"/>
            <a:ext cx="7010400" cy="1143000"/>
          </a:xfrm>
        </p:spPr>
        <p:txBody>
          <a:bodyPr/>
          <a:lstStyle/>
          <a:p>
            <a:pPr eaLnBrk="1" hangingPunct="1">
              <a:defRPr/>
            </a:pPr>
            <a:r>
              <a:rPr lang="zh-TW" altLang="en-US" dirty="0" smtClean="0">
                <a:effectLst>
                  <a:outerShdw blurRad="38100" dist="38100" dir="2700000" algn="tl">
                    <a:srgbClr val="C0C0C0"/>
                  </a:outerShdw>
                </a:effectLst>
                <a:ea typeface="宋体" charset="-122"/>
              </a:rPr>
              <a:t>風險</a:t>
            </a:r>
            <a:r>
              <a:rPr lang="en-US" altLang="zh-CN" dirty="0" smtClean="0">
                <a:effectLst>
                  <a:outerShdw blurRad="38100" dist="38100" dir="2700000" algn="tl">
                    <a:srgbClr val="C0C0C0"/>
                  </a:outerShdw>
                </a:effectLst>
                <a:ea typeface="宋体" charset="-122"/>
              </a:rPr>
              <a:t>/</a:t>
            </a:r>
            <a:r>
              <a:rPr lang="zh-CN" altLang="en-US" dirty="0" smtClean="0">
                <a:effectLst>
                  <a:outerShdw blurRad="38100" dist="38100" dir="2700000" algn="tl">
                    <a:srgbClr val="C0C0C0"/>
                  </a:outerShdw>
                </a:effectLst>
                <a:ea typeface="宋体" charset="-122"/>
              </a:rPr>
              <a:t>受益比</a:t>
            </a:r>
          </a:p>
        </p:txBody>
      </p:sp>
      <p:sp>
        <p:nvSpPr>
          <p:cNvPr id="60418" name="Text Box 5"/>
          <p:cNvSpPr txBox="1">
            <a:spLocks noChangeArrowheads="1"/>
          </p:cNvSpPr>
          <p:nvPr/>
        </p:nvSpPr>
        <p:spPr bwMode="auto">
          <a:xfrm>
            <a:off x="1447800" y="5562600"/>
            <a:ext cx="7162800" cy="461963"/>
          </a:xfrm>
          <a:prstGeom prst="rect">
            <a:avLst/>
          </a:prstGeom>
          <a:noFill/>
          <a:ln w="12700">
            <a:noFill/>
            <a:miter lim="800000"/>
            <a:headEnd/>
            <a:tailEnd/>
          </a:ln>
        </p:spPr>
        <p:txBody>
          <a:bodyPr>
            <a:spAutoFit/>
          </a:bodyPr>
          <a:lstStyle/>
          <a:p>
            <a:pPr algn="ctr" eaLnBrk="0" hangingPunct="0">
              <a:spcBef>
                <a:spcPct val="50000"/>
              </a:spcBef>
            </a:pPr>
            <a:r>
              <a:rPr lang="en-US" altLang="zh-CN" sz="2400" dirty="0">
                <a:solidFill>
                  <a:srgbClr val="800000"/>
                </a:solidFill>
                <a:latin typeface="Times New Roman" pitchFamily="18" charset="0"/>
                <a:cs typeface="Times New Roman" pitchFamily="18" charset="0"/>
              </a:rPr>
              <a:t>“</a:t>
            </a:r>
            <a:r>
              <a:rPr lang="zh-CN" altLang="en-US" sz="2400" dirty="0">
                <a:solidFill>
                  <a:srgbClr val="800000"/>
                </a:solidFill>
                <a:latin typeface="Times New Roman" pitchFamily="18" charset="0"/>
                <a:cs typeface="Times New Roman" pitchFamily="18" charset="0"/>
              </a:rPr>
              <a:t>利</a:t>
            </a:r>
            <a:r>
              <a:rPr lang="zh-CN" altLang="en-US" sz="2400" dirty="0" smtClean="0">
                <a:solidFill>
                  <a:srgbClr val="800000"/>
                </a:solidFill>
                <a:latin typeface="Times New Roman" pitchFamily="18" charset="0"/>
                <a:cs typeface="Times New Roman" pitchFamily="18" charset="0"/>
              </a:rPr>
              <a:t>大</a:t>
            </a:r>
            <a:r>
              <a:rPr lang="zh-TW" altLang="en-US" sz="2400" dirty="0" smtClean="0">
                <a:solidFill>
                  <a:srgbClr val="800000"/>
                </a:solidFill>
                <a:latin typeface="Times New Roman" pitchFamily="18" charset="0"/>
                <a:cs typeface="Times New Roman" pitchFamily="18" charset="0"/>
              </a:rPr>
              <a:t>於</a:t>
            </a:r>
            <a:r>
              <a:rPr lang="zh-CN" altLang="en-US" sz="2400" dirty="0" smtClean="0">
                <a:solidFill>
                  <a:srgbClr val="800000"/>
                </a:solidFill>
                <a:latin typeface="Times New Roman" pitchFamily="18" charset="0"/>
                <a:cs typeface="Times New Roman" pitchFamily="18" charset="0"/>
              </a:rPr>
              <a:t>弊的</a:t>
            </a:r>
            <a:r>
              <a:rPr lang="zh-TW" altLang="en-US" sz="2400" dirty="0" smtClean="0">
                <a:solidFill>
                  <a:srgbClr val="800000"/>
                </a:solidFill>
                <a:latin typeface="Times New Roman" pitchFamily="18" charset="0"/>
                <a:cs typeface="Times New Roman" pitchFamily="18" charset="0"/>
              </a:rPr>
              <a:t>決</a:t>
            </a:r>
            <a:r>
              <a:rPr lang="zh-CN" altLang="en-US" sz="2400" dirty="0" smtClean="0">
                <a:solidFill>
                  <a:srgbClr val="800000"/>
                </a:solidFill>
                <a:latin typeface="Times New Roman" pitchFamily="18" charset="0"/>
                <a:cs typeface="Times New Roman" pitchFamily="18" charset="0"/>
              </a:rPr>
              <a:t>策，</a:t>
            </a:r>
            <a:r>
              <a:rPr lang="zh-TW" altLang="en-US" sz="2400" dirty="0" smtClean="0">
                <a:solidFill>
                  <a:srgbClr val="800000"/>
                </a:solidFill>
                <a:latin typeface="Times New Roman" pitchFamily="18" charset="0"/>
                <a:cs typeface="Times New Roman" pitchFamily="18" charset="0"/>
              </a:rPr>
              <a:t>來</a:t>
            </a:r>
            <a:r>
              <a:rPr lang="zh-CN" altLang="en-US" sz="2400" dirty="0" smtClean="0">
                <a:solidFill>
                  <a:srgbClr val="800000"/>
                </a:solidFill>
                <a:latin typeface="Times New Roman" pitchFamily="18" charset="0"/>
                <a:cs typeface="Times New Roman" pitchFamily="18" charset="0"/>
              </a:rPr>
              <a:t>自</a:t>
            </a:r>
            <a:r>
              <a:rPr lang="zh-CN" altLang="en-US" sz="2400" dirty="0">
                <a:solidFill>
                  <a:srgbClr val="800000"/>
                </a:solidFill>
                <a:latin typeface="Times New Roman" pitchFamily="18" charset="0"/>
                <a:cs typeface="Times New Roman" pitchFamily="18" charset="0"/>
              </a:rPr>
              <a:t>清晰的</a:t>
            </a:r>
            <a:r>
              <a:rPr lang="zh-CN" altLang="en-US" sz="2400" dirty="0" smtClean="0">
                <a:solidFill>
                  <a:srgbClr val="800000"/>
                </a:solidFill>
                <a:latin typeface="Times New Roman" pitchFamily="18" charset="0"/>
                <a:cs typeface="Times New Roman" pitchFamily="18" charset="0"/>
              </a:rPr>
              <a:t>病患</a:t>
            </a:r>
            <a:r>
              <a:rPr lang="zh-TW" altLang="en-US" sz="2400" dirty="0" smtClean="0">
                <a:solidFill>
                  <a:srgbClr val="800000"/>
                </a:solidFill>
                <a:latin typeface="Times New Roman" pitchFamily="18" charset="0"/>
                <a:cs typeface="Times New Roman" pitchFamily="18" charset="0"/>
              </a:rPr>
              <a:t>評</a:t>
            </a:r>
            <a:r>
              <a:rPr lang="zh-CN" altLang="en-US" sz="2400" dirty="0" smtClean="0">
                <a:solidFill>
                  <a:srgbClr val="800000"/>
                </a:solidFill>
                <a:latin typeface="Times New Roman" pitchFamily="18" charset="0"/>
                <a:cs typeface="Times New Roman" pitchFamily="18" charset="0"/>
              </a:rPr>
              <a:t>估</a:t>
            </a:r>
            <a:r>
              <a:rPr lang="en-US" altLang="zh-CN" sz="2400" dirty="0">
                <a:solidFill>
                  <a:srgbClr val="800000"/>
                </a:solidFill>
                <a:latin typeface="Times New Roman" pitchFamily="18" charset="0"/>
                <a:cs typeface="Times New Roman" pitchFamily="18" charset="0"/>
              </a:rPr>
              <a:t>.”</a:t>
            </a:r>
            <a:r>
              <a:rPr lang="en-US" altLang="zh-CN" sz="2400" dirty="0">
                <a:latin typeface="Times New Roman" pitchFamily="18" charset="0"/>
                <a:cs typeface="Times New Roman" pitchFamily="18" charset="0"/>
              </a:rPr>
              <a:t> </a:t>
            </a:r>
          </a:p>
        </p:txBody>
      </p:sp>
      <p:pic>
        <p:nvPicPr>
          <p:cNvPr id="11268" name="Picture 6" descr="CG Helo Basket"/>
          <p:cNvPicPr>
            <a:picLocks noChangeAspect="1" noChangeArrowheads="1"/>
          </p:cNvPicPr>
          <p:nvPr/>
        </p:nvPicPr>
        <p:blipFill>
          <a:blip r:embed="rId3"/>
          <a:srcRect/>
          <a:stretch>
            <a:fillRect/>
          </a:stretch>
        </p:blipFill>
        <p:spPr bwMode="auto">
          <a:xfrm>
            <a:off x="2133600" y="1295400"/>
            <a:ext cx="5824538" cy="4160838"/>
          </a:xfrm>
          <a:prstGeom prst="rect">
            <a:avLst/>
          </a:prstGeom>
          <a:ln>
            <a:noFill/>
          </a:ln>
          <a:effectLst>
            <a:outerShdw blurRad="292100" dist="139700" dir="2700000" algn="tl" rotWithShape="0">
              <a:srgbClr val="333333">
                <a:alpha val="65000"/>
              </a:srgbClr>
            </a:outerShdw>
          </a:effectLst>
        </p:spPr>
      </p:pic>
      <p:sp>
        <p:nvSpPr>
          <p:cNvPr id="60420" name="Text Box 10"/>
          <p:cNvSpPr txBox="1">
            <a:spLocks noChangeArrowheads="1"/>
          </p:cNvSpPr>
          <p:nvPr/>
        </p:nvSpPr>
        <p:spPr bwMode="auto">
          <a:xfrm>
            <a:off x="2267744" y="1916832"/>
            <a:ext cx="2664296" cy="830997"/>
          </a:xfrm>
          <a:prstGeom prst="rect">
            <a:avLst/>
          </a:prstGeom>
          <a:noFill/>
          <a:ln w="9525">
            <a:noFill/>
            <a:miter lim="800000"/>
            <a:headEnd/>
            <a:tailEnd/>
          </a:ln>
        </p:spPr>
        <p:txBody>
          <a:bodyPr wrap="square">
            <a:spAutoFit/>
          </a:bodyPr>
          <a:lstStyle/>
          <a:p>
            <a:pPr>
              <a:spcBef>
                <a:spcPct val="50000"/>
              </a:spcBef>
            </a:pPr>
            <a:r>
              <a:rPr lang="zh-CN" altLang="en-US" sz="2400" dirty="0">
                <a:solidFill>
                  <a:srgbClr val="C00000"/>
                </a:solidFill>
                <a:latin typeface="Tahoma" pitchFamily="34" charset="0"/>
              </a:rPr>
              <a:t>避免用</a:t>
            </a:r>
            <a:r>
              <a:rPr lang="zh-CN" altLang="en-US" sz="2400" dirty="0" smtClean="0">
                <a:solidFill>
                  <a:srgbClr val="C00000"/>
                </a:solidFill>
                <a:latin typeface="Tahoma" pitchFamily="34" charset="0"/>
              </a:rPr>
              <a:t>高</a:t>
            </a:r>
            <a:r>
              <a:rPr lang="zh-TW" altLang="en-US" sz="2400" dirty="0" smtClean="0">
                <a:solidFill>
                  <a:srgbClr val="C00000"/>
                </a:solidFill>
                <a:latin typeface="Tahoma" pitchFamily="34" charset="0"/>
              </a:rPr>
              <a:t>風險</a:t>
            </a:r>
            <a:r>
              <a:rPr lang="zh-CN" altLang="en-US" sz="2400" dirty="0" smtClean="0">
                <a:solidFill>
                  <a:srgbClr val="C00000"/>
                </a:solidFill>
                <a:latin typeface="Tahoma" pitchFamily="34" charset="0"/>
              </a:rPr>
              <a:t>方法解</a:t>
            </a:r>
            <a:r>
              <a:rPr lang="zh-TW" altLang="en-US" sz="2400" dirty="0" smtClean="0">
                <a:solidFill>
                  <a:srgbClr val="C00000"/>
                </a:solidFill>
                <a:latin typeface="Tahoma" pitchFamily="34" charset="0"/>
              </a:rPr>
              <a:t>決</a:t>
            </a:r>
            <a:r>
              <a:rPr lang="zh-CN" altLang="en-US" sz="2400" dirty="0" smtClean="0">
                <a:solidFill>
                  <a:srgbClr val="C00000"/>
                </a:solidFill>
                <a:latin typeface="Tahoma" pitchFamily="34" charset="0"/>
              </a:rPr>
              <a:t>低</a:t>
            </a:r>
            <a:r>
              <a:rPr lang="zh-TW" altLang="en-US" sz="2400" dirty="0" smtClean="0">
                <a:solidFill>
                  <a:srgbClr val="C00000"/>
                </a:solidFill>
                <a:latin typeface="Tahoma" pitchFamily="34" charset="0"/>
              </a:rPr>
              <a:t>風險問題</a:t>
            </a:r>
            <a:r>
              <a:rPr lang="en-US" altLang="zh-CN" sz="2400" dirty="0" smtClean="0">
                <a:solidFill>
                  <a:srgbClr val="C00000"/>
                </a:solidFill>
                <a:latin typeface="Tahoma" pitchFamily="34" charset="0"/>
              </a:rPr>
              <a:t>!</a:t>
            </a:r>
            <a:endParaRPr lang="en-US" altLang="zh-CN" sz="2400" dirty="0">
              <a:solidFill>
                <a:srgbClr val="C00000"/>
              </a:solidFill>
              <a:latin typeface="Tahoma" pitchFamily="34" charset="0"/>
            </a:endParaRPr>
          </a:p>
        </p:txBody>
      </p:sp>
      <p:sp>
        <p:nvSpPr>
          <p:cNvPr id="60421" name="Text Box 12"/>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7" descr="2003-07-22 Part of deck impaled in Lt calf -a"/>
          <p:cNvPicPr>
            <a:picLocks noChangeAspect="1" noChangeArrowheads="1"/>
          </p:cNvPicPr>
          <p:nvPr/>
        </p:nvPicPr>
        <p:blipFill>
          <a:blip r:embed="rId3"/>
          <a:srcRect/>
          <a:stretch>
            <a:fillRect/>
          </a:stretch>
        </p:blipFill>
        <p:spPr bwMode="auto">
          <a:xfrm>
            <a:off x="1828800" y="1371600"/>
            <a:ext cx="6400800" cy="4800600"/>
          </a:xfrm>
          <a:prstGeom prst="rect">
            <a:avLst/>
          </a:prstGeom>
          <a:noFill/>
          <a:ln w="9525">
            <a:noFill/>
            <a:miter lim="800000"/>
            <a:headEnd/>
            <a:tailEnd/>
          </a:ln>
        </p:spPr>
      </p:pic>
      <p:sp>
        <p:nvSpPr>
          <p:cNvPr id="62466" name="Rectangle 2"/>
          <p:cNvSpPr>
            <a:spLocks noGrp="1" noChangeArrowheads="1"/>
          </p:cNvSpPr>
          <p:nvPr>
            <p:ph type="title"/>
          </p:nvPr>
        </p:nvSpPr>
        <p:spPr>
          <a:xfrm>
            <a:off x="3494087" y="548680"/>
            <a:ext cx="3070225" cy="663575"/>
          </a:xfrm>
        </p:spPr>
        <p:txBody>
          <a:bodyPr wrap="none" lIns="18793" tIns="26622" rIns="18793" bIns="26622"/>
          <a:lstStyle/>
          <a:p>
            <a:pPr eaLnBrk="1" hangingPunct="1">
              <a:lnSpc>
                <a:spcPts val="4300"/>
              </a:lnSpc>
              <a:tabLst>
                <a:tab pos="914400" algn="l"/>
                <a:tab pos="1828800" algn="l"/>
                <a:tab pos="2743200" algn="l"/>
                <a:tab pos="3657600" algn="l"/>
                <a:tab pos="4573588" algn="l"/>
                <a:tab pos="5487988" algn="l"/>
                <a:tab pos="6402388" algn="l"/>
              </a:tabLst>
            </a:pPr>
            <a:r>
              <a:rPr lang="zh-CN" altLang="en-US" sz="2800" dirty="0" smtClean="0">
                <a:solidFill>
                  <a:srgbClr val="000000"/>
                </a:solidFill>
                <a:ea typeface="宋体" charset="-122"/>
              </a:rPr>
              <a:t>需要拔出</a:t>
            </a:r>
            <a:r>
              <a:rPr lang="zh-TW" altLang="en-US" sz="2800" dirty="0" smtClean="0">
                <a:solidFill>
                  <a:srgbClr val="000000"/>
                </a:solidFill>
                <a:ea typeface="宋体" charset="-122"/>
              </a:rPr>
              <a:t>來</a:t>
            </a:r>
            <a:r>
              <a:rPr lang="zh-TW" altLang="en-US" sz="2800" dirty="0">
                <a:solidFill>
                  <a:srgbClr val="000000"/>
                </a:solidFill>
                <a:ea typeface="宋体" charset="-122"/>
              </a:rPr>
              <a:t>嗎</a:t>
            </a:r>
            <a:r>
              <a:rPr lang="zh-CN" altLang="en-US" sz="2800" dirty="0" smtClean="0">
                <a:solidFill>
                  <a:srgbClr val="000000"/>
                </a:solidFill>
                <a:ea typeface="宋体" charset="-122"/>
              </a:rPr>
              <a:t>？</a:t>
            </a:r>
            <a:endParaRPr lang="en-US" altLang="zh-CN" sz="2800" dirty="0" smtClean="0">
              <a:solidFill>
                <a:srgbClr val="000000"/>
              </a:solidFill>
              <a:ea typeface="宋体" charset="-122"/>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274638"/>
            <a:ext cx="7010400" cy="1143000"/>
          </a:xfrm>
        </p:spPr>
        <p:txBody>
          <a:bodyPr/>
          <a:lstStyle/>
          <a:p>
            <a:pPr eaLnBrk="1" hangingPunct="1">
              <a:defRPr/>
            </a:pPr>
            <a:r>
              <a:rPr lang="zh-CN" altLang="en-US" dirty="0" smtClean="0">
                <a:effectLst>
                  <a:outerShdw blurRad="38100" dist="38100" dir="2700000" algn="tl">
                    <a:srgbClr val="C0C0C0"/>
                  </a:outerShdw>
                </a:effectLst>
                <a:ea typeface="宋体" charset="-122"/>
              </a:rPr>
              <a:t>可能性和</a:t>
            </a:r>
            <a:r>
              <a:rPr lang="zh-TW" altLang="en-US" dirty="0" smtClean="0">
                <a:effectLst>
                  <a:outerShdw blurRad="38100" dist="38100" dir="2700000" algn="tl">
                    <a:srgbClr val="C0C0C0"/>
                  </a:outerShdw>
                </a:effectLst>
                <a:ea typeface="宋体" charset="-122"/>
              </a:rPr>
              <a:t>後</a:t>
            </a:r>
            <a:r>
              <a:rPr lang="zh-CN" altLang="en-US" dirty="0" smtClean="0">
                <a:effectLst>
                  <a:outerShdw blurRad="38100" dist="38100" dir="2700000" algn="tl">
                    <a:srgbClr val="C0C0C0"/>
                  </a:outerShdw>
                </a:effectLst>
                <a:ea typeface="宋体" charset="-122"/>
              </a:rPr>
              <a:t>果</a:t>
            </a:r>
          </a:p>
        </p:txBody>
      </p:sp>
      <p:sp>
        <p:nvSpPr>
          <p:cNvPr id="64514" name="Rectangle 7"/>
          <p:cNvSpPr>
            <a:spLocks noChangeArrowheads="1"/>
          </p:cNvSpPr>
          <p:nvPr/>
        </p:nvSpPr>
        <p:spPr bwMode="auto">
          <a:xfrm>
            <a:off x="1981200" y="4800600"/>
            <a:ext cx="6019800" cy="914400"/>
          </a:xfrm>
          <a:prstGeom prst="rect">
            <a:avLst/>
          </a:prstGeom>
          <a:noFill/>
          <a:ln w="9525">
            <a:noFill/>
            <a:miter lim="800000"/>
            <a:headEnd/>
            <a:tailEnd/>
          </a:ln>
        </p:spPr>
        <p:txBody>
          <a:bodyPr/>
          <a:lstStyle/>
          <a:p>
            <a:pPr marL="342900" indent="-342900" algn="ctr">
              <a:spcBef>
                <a:spcPct val="20000"/>
              </a:spcBef>
            </a:pPr>
            <a:r>
              <a:rPr lang="en-US" altLang="zh-CN" sz="2800">
                <a:solidFill>
                  <a:schemeClr val="bg1"/>
                </a:solidFill>
                <a:latin typeface="Tahoma" pitchFamily="34" charset="0"/>
              </a:rPr>
              <a:t>Probability x Consequence</a:t>
            </a:r>
          </a:p>
        </p:txBody>
      </p:sp>
      <p:sp>
        <p:nvSpPr>
          <p:cNvPr id="64515" name="Text Box 8"/>
          <p:cNvSpPr txBox="1">
            <a:spLocks noChangeArrowheads="1"/>
          </p:cNvSpPr>
          <p:nvPr/>
        </p:nvSpPr>
        <p:spPr bwMode="auto">
          <a:xfrm>
            <a:off x="1447800" y="5578475"/>
            <a:ext cx="7162800" cy="830263"/>
          </a:xfrm>
          <a:prstGeom prst="rect">
            <a:avLst/>
          </a:prstGeom>
          <a:noFill/>
          <a:ln w="12700">
            <a:noFill/>
            <a:miter lim="800000"/>
            <a:headEnd/>
            <a:tailEnd/>
          </a:ln>
        </p:spPr>
        <p:txBody>
          <a:bodyPr>
            <a:spAutoFit/>
          </a:bodyPr>
          <a:lstStyle/>
          <a:p>
            <a:pPr algn="ctr" eaLnBrk="0" hangingPunct="0">
              <a:spcBef>
                <a:spcPct val="50000"/>
              </a:spcBef>
            </a:pPr>
            <a:r>
              <a:rPr lang="en-US" altLang="zh-CN" sz="2400" dirty="0">
                <a:solidFill>
                  <a:srgbClr val="800000"/>
                </a:solidFill>
                <a:latin typeface="Times New Roman" pitchFamily="18" charset="0"/>
              </a:rPr>
              <a:t>“…</a:t>
            </a:r>
            <a:r>
              <a:rPr lang="zh-CN" altLang="en-US" sz="2400" dirty="0">
                <a:solidFill>
                  <a:srgbClr val="800000"/>
                </a:solidFill>
                <a:latin typeface="Times New Roman" pitchFamily="18" charset="0"/>
              </a:rPr>
              <a:t>在</a:t>
            </a:r>
            <a:r>
              <a:rPr lang="zh-CN" altLang="en-US" sz="2400" dirty="0" smtClean="0">
                <a:solidFill>
                  <a:srgbClr val="800000"/>
                </a:solidFill>
                <a:latin typeface="Times New Roman" pitchFamily="18" charset="0"/>
              </a:rPr>
              <a:t>偏</a:t>
            </a:r>
            <a:r>
              <a:rPr lang="zh-TW" altLang="en-US" sz="2400" dirty="0" smtClean="0">
                <a:solidFill>
                  <a:srgbClr val="800000"/>
                </a:solidFill>
                <a:latin typeface="Times New Roman" pitchFamily="18" charset="0"/>
              </a:rPr>
              <a:t>遠環</a:t>
            </a:r>
            <a:r>
              <a:rPr lang="zh-CN" altLang="en-US" sz="2400" dirty="0" smtClean="0">
                <a:solidFill>
                  <a:srgbClr val="800000"/>
                </a:solidFill>
                <a:latin typeface="Times New Roman" pitchFamily="18" charset="0"/>
              </a:rPr>
              <a:t>境</a:t>
            </a:r>
            <a:r>
              <a:rPr lang="zh-TW" altLang="en-US" sz="2400" dirty="0" smtClean="0">
                <a:solidFill>
                  <a:srgbClr val="800000"/>
                </a:solidFill>
                <a:latin typeface="Times New Roman" pitchFamily="18" charset="0"/>
              </a:rPr>
              <a:t>裏</a:t>
            </a:r>
            <a:r>
              <a:rPr lang="zh-CN" altLang="en-US" sz="2400" dirty="0" smtClean="0">
                <a:solidFill>
                  <a:srgbClr val="800000"/>
                </a:solidFill>
                <a:latin typeface="Times New Roman" pitchFamily="18" charset="0"/>
              </a:rPr>
              <a:t>受</a:t>
            </a:r>
            <a:r>
              <a:rPr lang="zh-TW" altLang="en-US" sz="2400" dirty="0">
                <a:solidFill>
                  <a:srgbClr val="800000"/>
                </a:solidFill>
                <a:latin typeface="Times New Roman" pitchFamily="18" charset="0"/>
              </a:rPr>
              <a:t>傷</a:t>
            </a:r>
            <a:r>
              <a:rPr lang="zh-CN" altLang="en-US" sz="2400" dirty="0" smtClean="0">
                <a:solidFill>
                  <a:srgbClr val="800000"/>
                </a:solidFill>
                <a:latin typeface="Times New Roman" pitchFamily="18" charset="0"/>
              </a:rPr>
              <a:t>的</a:t>
            </a:r>
            <a:r>
              <a:rPr lang="zh-CN" altLang="en-US" sz="2400" dirty="0">
                <a:solidFill>
                  <a:srgbClr val="800000"/>
                </a:solidFill>
                <a:latin typeface="Times New Roman" pitchFamily="18" charset="0"/>
              </a:rPr>
              <a:t>可能性</a:t>
            </a:r>
            <a:r>
              <a:rPr lang="zh-CN" altLang="en-US" sz="2400" dirty="0" smtClean="0">
                <a:solidFill>
                  <a:srgbClr val="800000"/>
                </a:solidFill>
                <a:latin typeface="Times New Roman" pitchFamily="18" charset="0"/>
              </a:rPr>
              <a:t>不</a:t>
            </a:r>
            <a:r>
              <a:rPr lang="zh-TW" altLang="en-US" sz="2400" dirty="0" smtClean="0">
                <a:solidFill>
                  <a:srgbClr val="800000"/>
                </a:solidFill>
                <a:latin typeface="Times New Roman" pitchFamily="18" charset="0"/>
              </a:rPr>
              <a:t>會</a:t>
            </a:r>
            <a:r>
              <a:rPr lang="zh-CN" altLang="en-US" sz="2400" dirty="0" smtClean="0">
                <a:solidFill>
                  <a:srgbClr val="800000"/>
                </a:solidFill>
                <a:latin typeface="Times New Roman" pitchFamily="18" charset="0"/>
              </a:rPr>
              <a:t>更</a:t>
            </a:r>
            <a:r>
              <a:rPr lang="zh-CN" altLang="en-US" sz="2400" dirty="0">
                <a:solidFill>
                  <a:srgbClr val="800000"/>
                </a:solidFill>
                <a:latin typeface="Times New Roman" pitchFamily="18" charset="0"/>
              </a:rPr>
              <a:t>高，</a:t>
            </a:r>
            <a:r>
              <a:rPr lang="zh-CN" altLang="en-US" sz="2400" dirty="0" smtClean="0">
                <a:solidFill>
                  <a:srgbClr val="800000"/>
                </a:solidFill>
                <a:latin typeface="Times New Roman" pitchFamily="18" charset="0"/>
              </a:rPr>
              <a:t>但</a:t>
            </a:r>
            <a:r>
              <a:rPr lang="zh-TW" altLang="en-US" sz="2400" dirty="0" smtClean="0">
                <a:solidFill>
                  <a:srgbClr val="800000"/>
                </a:solidFill>
                <a:latin typeface="Times New Roman" pitchFamily="18" charset="0"/>
              </a:rPr>
              <a:t>後</a:t>
            </a:r>
            <a:r>
              <a:rPr lang="zh-CN" altLang="en-US" sz="2400" dirty="0" smtClean="0">
                <a:solidFill>
                  <a:srgbClr val="800000"/>
                </a:solidFill>
                <a:latin typeface="Times New Roman" pitchFamily="18" charset="0"/>
              </a:rPr>
              <a:t>果</a:t>
            </a:r>
            <a:r>
              <a:rPr lang="zh-TW" altLang="en-US" sz="2400" dirty="0" smtClean="0">
                <a:solidFill>
                  <a:srgbClr val="800000"/>
                </a:solidFill>
                <a:latin typeface="Times New Roman" pitchFamily="18" charset="0"/>
              </a:rPr>
              <a:t>將會</a:t>
            </a:r>
            <a:r>
              <a:rPr lang="zh-CN" altLang="en-US" sz="2400" dirty="0" smtClean="0">
                <a:solidFill>
                  <a:srgbClr val="800000"/>
                </a:solidFill>
                <a:latin typeface="Times New Roman" pitchFamily="18" charset="0"/>
              </a:rPr>
              <a:t>十分</a:t>
            </a:r>
            <a:r>
              <a:rPr lang="zh-TW" altLang="en-US" sz="2400" dirty="0">
                <a:solidFill>
                  <a:srgbClr val="800000"/>
                </a:solidFill>
                <a:latin typeface="Times New Roman" pitchFamily="18" charset="0"/>
              </a:rPr>
              <a:t>嚴</a:t>
            </a:r>
            <a:r>
              <a:rPr lang="zh-CN" altLang="en-US" sz="2400" dirty="0" smtClean="0">
                <a:solidFill>
                  <a:srgbClr val="800000"/>
                </a:solidFill>
                <a:latin typeface="Times New Roman" pitchFamily="18" charset="0"/>
              </a:rPr>
              <a:t>重</a:t>
            </a:r>
            <a:r>
              <a:rPr lang="en-US" altLang="zh-CN" sz="2400" dirty="0">
                <a:solidFill>
                  <a:srgbClr val="800000"/>
                </a:solidFill>
                <a:latin typeface="Times New Roman" pitchFamily="18" charset="0"/>
              </a:rPr>
              <a:t>.” </a:t>
            </a:r>
          </a:p>
        </p:txBody>
      </p:sp>
      <p:sp>
        <p:nvSpPr>
          <p:cNvPr id="64516" name="Text Box 10"/>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a:t>
            </a:r>
          </a:p>
        </p:txBody>
      </p:sp>
      <p:pic>
        <p:nvPicPr>
          <p:cNvPr id="12295" name="Picture 8" descr="C:\Documents and Settings\JEI\My Documents\My Pictures\Teaching Images\Rescue\Recovery, close.jpg"/>
          <p:cNvPicPr>
            <a:picLocks noChangeAspect="1" noChangeArrowheads="1"/>
          </p:cNvPicPr>
          <p:nvPr/>
        </p:nvPicPr>
        <p:blipFill>
          <a:blip r:embed="rId3"/>
          <a:srcRect b="3510"/>
          <a:stretch>
            <a:fillRect/>
          </a:stretch>
        </p:blipFill>
        <p:spPr bwMode="auto">
          <a:xfrm>
            <a:off x="2105025" y="1219200"/>
            <a:ext cx="5895975"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reeform 6"/>
          <p:cNvSpPr>
            <a:spLocks/>
          </p:cNvSpPr>
          <p:nvPr/>
        </p:nvSpPr>
        <p:spPr bwMode="auto">
          <a:xfrm>
            <a:off x="1914525" y="3379788"/>
            <a:ext cx="6010275" cy="1373187"/>
          </a:xfrm>
          <a:custGeom>
            <a:avLst/>
            <a:gdLst>
              <a:gd name="T0" fmla="*/ 0 w 3785"/>
              <a:gd name="T1" fmla="*/ 2147483647 h 865"/>
              <a:gd name="T2" fmla="*/ 2147483647 w 3785"/>
              <a:gd name="T3" fmla="*/ 2147483647 h 865"/>
              <a:gd name="T4" fmla="*/ 2147483647 w 3785"/>
              <a:gd name="T5" fmla="*/ 2147483647 h 865"/>
              <a:gd name="T6" fmla="*/ 2147483647 w 3785"/>
              <a:gd name="T7" fmla="*/ 0 h 865"/>
              <a:gd name="T8" fmla="*/ 2147483647 w 3785"/>
              <a:gd name="T9" fmla="*/ 2147483647 h 865"/>
              <a:gd name="T10" fmla="*/ 0 60000 65536"/>
              <a:gd name="T11" fmla="*/ 0 60000 65536"/>
              <a:gd name="T12" fmla="*/ 0 60000 65536"/>
              <a:gd name="T13" fmla="*/ 0 60000 65536"/>
              <a:gd name="T14" fmla="*/ 0 60000 65536"/>
              <a:gd name="T15" fmla="*/ 0 w 3785"/>
              <a:gd name="T16" fmla="*/ 0 h 865"/>
              <a:gd name="T17" fmla="*/ 3785 w 3785"/>
              <a:gd name="T18" fmla="*/ 865 h 865"/>
            </a:gdLst>
            <a:ahLst/>
            <a:cxnLst>
              <a:cxn ang="T10">
                <a:pos x="T0" y="T1"/>
              </a:cxn>
              <a:cxn ang="T11">
                <a:pos x="T2" y="T3"/>
              </a:cxn>
              <a:cxn ang="T12">
                <a:pos x="T4" y="T5"/>
              </a:cxn>
              <a:cxn ang="T13">
                <a:pos x="T6" y="T7"/>
              </a:cxn>
              <a:cxn ang="T14">
                <a:pos x="T8" y="T9"/>
              </a:cxn>
            </a:cxnLst>
            <a:rect l="T15" t="T16" r="T17" b="T18"/>
            <a:pathLst>
              <a:path w="3785" h="865">
                <a:moveTo>
                  <a:pt x="0" y="864"/>
                </a:moveTo>
                <a:lnTo>
                  <a:pt x="88" y="864"/>
                </a:lnTo>
                <a:lnTo>
                  <a:pt x="3784" y="864"/>
                </a:lnTo>
                <a:lnTo>
                  <a:pt x="1880" y="0"/>
                </a:lnTo>
                <a:lnTo>
                  <a:pt x="8" y="864"/>
                </a:lnTo>
              </a:path>
            </a:pathLst>
          </a:custGeom>
          <a:solidFill>
            <a:srgbClr val="FFFF80"/>
          </a:solidFill>
          <a:ln w="12700" cap="rnd">
            <a:noFill/>
            <a:round/>
            <a:headEnd/>
            <a:tailEnd/>
          </a:ln>
        </p:spPr>
        <p:txBody>
          <a:bodyPr/>
          <a:lstStyle/>
          <a:p>
            <a:endParaRPr lang="zh-CN" altLang="en-US"/>
          </a:p>
        </p:txBody>
      </p:sp>
      <p:sp>
        <p:nvSpPr>
          <p:cNvPr id="11266" name="Rectangle 2"/>
          <p:cNvSpPr>
            <a:spLocks noGrp="1" noChangeArrowheads="1"/>
          </p:cNvSpPr>
          <p:nvPr>
            <p:ph type="title"/>
          </p:nvPr>
        </p:nvSpPr>
        <p:spPr>
          <a:xfrm>
            <a:off x="1524000" y="373856"/>
            <a:ext cx="7010400" cy="1143000"/>
          </a:xfrm>
        </p:spPr>
        <p:txBody>
          <a:bodyPr/>
          <a:lstStyle/>
          <a:p>
            <a:pPr eaLnBrk="1" hangingPunct="1">
              <a:defRPr/>
            </a:pPr>
            <a:r>
              <a:rPr lang="zh-CN" altLang="en-US" dirty="0" smtClean="0">
                <a:effectLst>
                  <a:outerShdw blurRad="38100" dist="38100" dir="2700000" algn="tl">
                    <a:srgbClr val="C0C0C0"/>
                  </a:outerShdw>
                </a:effectLst>
                <a:ea typeface="宋体" charset="-122"/>
              </a:rPr>
              <a:t>骨骼肌肉</a:t>
            </a:r>
            <a:r>
              <a:rPr lang="zh-TW" altLang="en-US" dirty="0" smtClean="0">
                <a:effectLst>
                  <a:outerShdw blurRad="38100" dist="38100" dir="2700000" algn="tl">
                    <a:srgbClr val="C0C0C0"/>
                  </a:outerShdw>
                </a:effectLst>
                <a:ea typeface="宋体" charset="-122"/>
              </a:rPr>
              <a:t>傷</a:t>
            </a:r>
            <a:r>
              <a:rPr lang="zh-CN" altLang="en-US" dirty="0" smtClean="0">
                <a:effectLst>
                  <a:outerShdw blurRad="38100" dist="38100" dir="2700000" algn="tl">
                    <a:srgbClr val="C0C0C0"/>
                  </a:outerShdw>
                </a:effectLst>
                <a:ea typeface="宋体" charset="-122"/>
              </a:rPr>
              <a:t>害</a:t>
            </a:r>
          </a:p>
        </p:txBody>
      </p:sp>
      <p:sp>
        <p:nvSpPr>
          <p:cNvPr id="66563" name="Text Box 4"/>
          <p:cNvSpPr txBox="1">
            <a:spLocks noChangeArrowheads="1"/>
          </p:cNvSpPr>
          <p:nvPr/>
        </p:nvSpPr>
        <p:spPr bwMode="auto">
          <a:xfrm>
            <a:off x="1741488" y="1447800"/>
            <a:ext cx="6934200" cy="2185214"/>
          </a:xfrm>
          <a:prstGeom prst="rect">
            <a:avLst/>
          </a:prstGeom>
          <a:noFill/>
          <a:ln w="12700">
            <a:noFill/>
            <a:miter lim="800000"/>
            <a:headEnd/>
            <a:tailEnd/>
          </a:ln>
        </p:spPr>
        <p:txBody>
          <a:bodyPr>
            <a:spAutoFit/>
          </a:bodyPr>
          <a:lstStyle/>
          <a:p>
            <a:pPr eaLnBrk="0" hangingPunct="0">
              <a:spcBef>
                <a:spcPct val="50000"/>
              </a:spcBef>
            </a:pPr>
            <a:r>
              <a:rPr lang="zh-CN" altLang="en-US" sz="2400" u="sng" dirty="0" smtClean="0">
                <a:latin typeface="Tahoma" pitchFamily="34" charset="0"/>
              </a:rPr>
              <a:t>普遍</a:t>
            </a:r>
            <a:r>
              <a:rPr lang="zh-TW" altLang="en-US" sz="2400" u="sng" dirty="0" smtClean="0">
                <a:latin typeface="Tahoma" pitchFamily="34" charset="0"/>
              </a:rPr>
              <a:t>評</a:t>
            </a:r>
            <a:r>
              <a:rPr lang="zh-CN" altLang="en-US" sz="2400" u="sng" dirty="0" smtClean="0">
                <a:latin typeface="Tahoma" pitchFamily="34" charset="0"/>
              </a:rPr>
              <a:t>估</a:t>
            </a:r>
            <a:r>
              <a:rPr lang="en-US" altLang="zh-CN" sz="2400" u="sng" dirty="0">
                <a:latin typeface="Tahoma" pitchFamily="34" charset="0"/>
              </a:rPr>
              <a:t>:</a:t>
            </a:r>
            <a:endParaRPr lang="en-US" altLang="zh-CN" sz="2400" dirty="0">
              <a:latin typeface="Tahoma" pitchFamily="34" charset="0"/>
            </a:endParaRPr>
          </a:p>
          <a:p>
            <a:pPr eaLnBrk="0" hangingPunct="0">
              <a:spcBef>
                <a:spcPct val="50000"/>
              </a:spcBef>
              <a:buFontTx/>
              <a:buChar char="•"/>
            </a:pPr>
            <a:r>
              <a:rPr lang="zh-TW" altLang="en-US" dirty="0" smtClean="0">
                <a:latin typeface="Tahoma" pitchFamily="34" charset="0"/>
              </a:rPr>
              <a:t>穩</a:t>
            </a:r>
            <a:r>
              <a:rPr lang="zh-CN" altLang="en-US" dirty="0" smtClean="0">
                <a:latin typeface="Tahoma" pitchFamily="34" charset="0"/>
              </a:rPr>
              <a:t>定 </a:t>
            </a:r>
            <a:r>
              <a:rPr lang="en-US" altLang="zh-CN" dirty="0">
                <a:latin typeface="Tahoma" pitchFamily="34" charset="0"/>
              </a:rPr>
              <a:t>– </a:t>
            </a:r>
            <a:r>
              <a:rPr lang="zh-CN" altLang="en-US" dirty="0">
                <a:latin typeface="Tahoma" pitchFamily="34" charset="0"/>
              </a:rPr>
              <a:t>能安全的使用</a:t>
            </a:r>
          </a:p>
          <a:p>
            <a:pPr eaLnBrk="0" hangingPunct="0">
              <a:spcBef>
                <a:spcPct val="50000"/>
              </a:spcBef>
              <a:buFontTx/>
              <a:buChar char="•"/>
            </a:pPr>
            <a:r>
              <a:rPr lang="zh-TW" altLang="en-US" dirty="0" smtClean="0">
                <a:latin typeface="Tahoma" pitchFamily="34" charset="0"/>
              </a:rPr>
              <a:t>不</a:t>
            </a:r>
            <a:r>
              <a:rPr lang="zh-TW" altLang="en-US" dirty="0">
                <a:latin typeface="Tahoma" pitchFamily="34" charset="0"/>
              </a:rPr>
              <a:t>穩</a:t>
            </a:r>
            <a:r>
              <a:rPr lang="zh-CN" altLang="en-US" dirty="0" smtClean="0">
                <a:latin typeface="Tahoma" pitchFamily="34" charset="0"/>
              </a:rPr>
              <a:t>定</a:t>
            </a:r>
            <a:r>
              <a:rPr lang="en-US" altLang="zh-CN" dirty="0" smtClean="0">
                <a:latin typeface="Tahoma" pitchFamily="34" charset="0"/>
              </a:rPr>
              <a:t> </a:t>
            </a:r>
            <a:r>
              <a:rPr lang="en-US" altLang="zh-CN" dirty="0">
                <a:latin typeface="Tahoma" pitchFamily="34" charset="0"/>
              </a:rPr>
              <a:t>– </a:t>
            </a:r>
            <a:r>
              <a:rPr lang="zh-CN" altLang="en-US" dirty="0" smtClean="0">
                <a:latin typeface="Tahoma" pitchFamily="34" charset="0"/>
              </a:rPr>
              <a:t>必</a:t>
            </a:r>
            <a:r>
              <a:rPr lang="zh-TW" altLang="en-US" dirty="0" smtClean="0">
                <a:latin typeface="Tahoma" pitchFamily="34" charset="0"/>
              </a:rPr>
              <a:t>需穩</a:t>
            </a:r>
            <a:r>
              <a:rPr lang="zh-CN" altLang="en-US" dirty="0" smtClean="0">
                <a:latin typeface="Tahoma" pitchFamily="34" charset="0"/>
              </a:rPr>
              <a:t>定</a:t>
            </a:r>
            <a:r>
              <a:rPr lang="zh-TW" altLang="en-US" dirty="0">
                <a:latin typeface="Tahoma" pitchFamily="34" charset="0"/>
              </a:rPr>
              <a:t>並</a:t>
            </a:r>
            <a:r>
              <a:rPr lang="zh-CN" altLang="en-US" dirty="0" smtClean="0">
                <a:latin typeface="Tahoma" pitchFamily="34" charset="0"/>
              </a:rPr>
              <a:t>且保</a:t>
            </a:r>
            <a:r>
              <a:rPr lang="zh-TW" altLang="en-US" dirty="0" smtClean="0">
                <a:latin typeface="Tahoma" pitchFamily="34" charset="0"/>
              </a:rPr>
              <a:t>護傷處</a:t>
            </a:r>
            <a:r>
              <a:rPr lang="zh-CN" altLang="en-US" dirty="0" smtClean="0">
                <a:latin typeface="Tahoma" pitchFamily="34" charset="0"/>
              </a:rPr>
              <a:t>；如出</a:t>
            </a:r>
            <a:r>
              <a:rPr lang="zh-TW" altLang="en-US" dirty="0" smtClean="0">
                <a:latin typeface="Tahoma" pitchFamily="34" charset="0"/>
              </a:rPr>
              <a:t>現</a:t>
            </a:r>
            <a:r>
              <a:rPr lang="zh-CN" altLang="en-US" dirty="0" smtClean="0">
                <a:latin typeface="Tahoma" pitchFamily="34" charset="0"/>
              </a:rPr>
              <a:t>缺血</a:t>
            </a:r>
            <a:r>
              <a:rPr lang="zh-TW" altLang="en-US" dirty="0" smtClean="0">
                <a:latin typeface="Tahoma" pitchFamily="34" charset="0"/>
              </a:rPr>
              <a:t>則需緊</a:t>
            </a:r>
            <a:r>
              <a:rPr lang="zh-CN" altLang="en-US" dirty="0" smtClean="0">
                <a:latin typeface="Tahoma" pitchFamily="34" charset="0"/>
              </a:rPr>
              <a:t>急撤</a:t>
            </a:r>
            <a:r>
              <a:rPr lang="zh-TW" altLang="en-US" dirty="0" smtClean="0">
                <a:latin typeface="Tahoma" pitchFamily="34" charset="0"/>
              </a:rPr>
              <a:t>離</a:t>
            </a:r>
            <a:endParaRPr lang="en-US" altLang="zh-CN" dirty="0">
              <a:latin typeface="Tahoma" pitchFamily="34" charset="0"/>
            </a:endParaRPr>
          </a:p>
          <a:p>
            <a:pPr eaLnBrk="0" hangingPunct="0">
              <a:spcBef>
                <a:spcPct val="50000"/>
              </a:spcBef>
            </a:pPr>
            <a:endParaRPr lang="en-US" altLang="zh-CN" dirty="0">
              <a:latin typeface="Tahoma" pitchFamily="34" charset="0"/>
            </a:endParaRPr>
          </a:p>
          <a:p>
            <a:pPr eaLnBrk="0" hangingPunct="0">
              <a:spcBef>
                <a:spcPct val="50000"/>
              </a:spcBef>
            </a:pPr>
            <a:endParaRPr lang="en-US" altLang="zh-CN" dirty="0">
              <a:latin typeface="Tahoma" pitchFamily="34" charset="0"/>
            </a:endParaRPr>
          </a:p>
        </p:txBody>
      </p:sp>
      <p:sp>
        <p:nvSpPr>
          <p:cNvPr id="66564" name="Rectangle 5"/>
          <p:cNvSpPr>
            <a:spLocks noChangeArrowheads="1"/>
          </p:cNvSpPr>
          <p:nvPr/>
        </p:nvSpPr>
        <p:spPr bwMode="auto">
          <a:xfrm>
            <a:off x="1828800" y="4876800"/>
            <a:ext cx="6400800" cy="685800"/>
          </a:xfrm>
          <a:prstGeom prst="rect">
            <a:avLst/>
          </a:prstGeom>
          <a:gradFill rotWithShape="0">
            <a:gsLst>
              <a:gs pos="0">
                <a:srgbClr val="00E86E"/>
              </a:gs>
              <a:gs pos="100000">
                <a:srgbClr val="EC2504"/>
              </a:gs>
            </a:gsLst>
            <a:lin ang="0" scaled="1"/>
          </a:gradFill>
          <a:ln w="12700">
            <a:solidFill>
              <a:schemeClr val="bg2"/>
            </a:solidFill>
            <a:miter lim="800000"/>
            <a:headEnd/>
            <a:tailEnd/>
          </a:ln>
        </p:spPr>
        <p:txBody>
          <a:bodyPr wrap="none" anchor="ctr"/>
          <a:lstStyle/>
          <a:p>
            <a:endParaRPr lang="en-US" altLang="zh-CN"/>
          </a:p>
        </p:txBody>
      </p:sp>
      <p:sp>
        <p:nvSpPr>
          <p:cNvPr id="66565" name="Rectangle 7"/>
          <p:cNvSpPr>
            <a:spLocks noChangeArrowheads="1"/>
          </p:cNvSpPr>
          <p:nvPr/>
        </p:nvSpPr>
        <p:spPr bwMode="auto">
          <a:xfrm>
            <a:off x="3581400" y="4084638"/>
            <a:ext cx="2579688" cy="557212"/>
          </a:xfrm>
          <a:prstGeom prst="rect">
            <a:avLst/>
          </a:prstGeom>
          <a:noFill/>
          <a:ln w="12700">
            <a:noFill/>
            <a:miter lim="800000"/>
            <a:headEnd/>
            <a:tailEnd/>
          </a:ln>
        </p:spPr>
        <p:txBody>
          <a:bodyPr wrap="none" lIns="19050" tIns="26987" rIns="19050" bIns="26987"/>
          <a:lstStyle/>
          <a:p>
            <a:pPr algn="ctr" eaLnBrk="0" hangingPunct="0">
              <a:lnSpc>
                <a:spcPts val="2100"/>
              </a:lnSpc>
              <a:tabLst>
                <a:tab pos="457200" algn="l"/>
                <a:tab pos="914400" algn="l"/>
                <a:tab pos="1371600" algn="l"/>
              </a:tabLst>
            </a:pPr>
            <a:r>
              <a:rPr lang="zh-CN" altLang="en-US" b="1" dirty="0" smtClean="0">
                <a:solidFill>
                  <a:srgbClr val="000000"/>
                </a:solidFill>
                <a:latin typeface="Tahoma" pitchFamily="34" charset="0"/>
              </a:rPr>
              <a:t>野外</a:t>
            </a:r>
            <a:r>
              <a:rPr lang="zh-TW" altLang="en-US" b="1" dirty="0" smtClean="0">
                <a:solidFill>
                  <a:srgbClr val="000000"/>
                </a:solidFill>
                <a:latin typeface="Tahoma" pitchFamily="34" charset="0"/>
              </a:rPr>
              <a:t>環</a:t>
            </a:r>
            <a:r>
              <a:rPr lang="zh-CN" altLang="en-US" b="1" dirty="0" smtClean="0">
                <a:solidFill>
                  <a:srgbClr val="000000"/>
                </a:solidFill>
                <a:latin typeface="Tahoma" pitchFamily="34" charset="0"/>
              </a:rPr>
              <a:t>境</a:t>
            </a:r>
            <a:endParaRPr lang="zh-CN" altLang="en-US" b="1" dirty="0">
              <a:solidFill>
                <a:srgbClr val="000000"/>
              </a:solidFill>
              <a:latin typeface="Tahoma" pitchFamily="34" charset="0"/>
            </a:endParaRPr>
          </a:p>
        </p:txBody>
      </p:sp>
      <p:sp>
        <p:nvSpPr>
          <p:cNvPr id="66566" name="Rectangle 8"/>
          <p:cNvSpPr>
            <a:spLocks noChangeArrowheads="1"/>
          </p:cNvSpPr>
          <p:nvPr/>
        </p:nvSpPr>
        <p:spPr bwMode="auto">
          <a:xfrm>
            <a:off x="1371600" y="4953000"/>
            <a:ext cx="7291388" cy="584200"/>
          </a:xfrm>
          <a:prstGeom prst="rect">
            <a:avLst/>
          </a:prstGeom>
          <a:noFill/>
          <a:ln w="12700">
            <a:noFill/>
            <a:miter lim="800000"/>
            <a:headEnd/>
            <a:tailEnd/>
          </a:ln>
        </p:spPr>
        <p:txBody>
          <a:bodyPr wrap="none" lIns="19050" tIns="26987" rIns="19050" bIns="26987"/>
          <a:lstStyle/>
          <a:p>
            <a:pPr algn="ctr" eaLnBrk="0" hangingPunct="0">
              <a:lnSpc>
                <a:spcPts val="3600"/>
              </a:lnSpc>
              <a:tabLst>
                <a:tab pos="457200" algn="l"/>
                <a:tab pos="914400" algn="l"/>
                <a:tab pos="1371600" algn="l"/>
              </a:tabLst>
            </a:pPr>
            <a:r>
              <a:rPr lang="zh-TW" altLang="en-US" sz="3000" b="1" dirty="0" smtClean="0">
                <a:solidFill>
                  <a:srgbClr val="000000"/>
                </a:solidFill>
                <a:latin typeface="Tahoma" pitchFamily="34" charset="0"/>
              </a:rPr>
              <a:t>穩</a:t>
            </a:r>
            <a:r>
              <a:rPr lang="zh-CN" altLang="en-US" sz="3000" b="1" dirty="0" smtClean="0">
                <a:solidFill>
                  <a:srgbClr val="000000"/>
                </a:solidFill>
                <a:latin typeface="Tahoma" pitchFamily="34" charset="0"/>
              </a:rPr>
              <a:t>定  </a:t>
            </a:r>
            <a:r>
              <a:rPr lang="zh-CN" altLang="en-US" sz="3000" b="1" dirty="0">
                <a:solidFill>
                  <a:srgbClr val="000000"/>
                </a:solidFill>
                <a:latin typeface="Tahoma" pitchFamily="34" charset="0"/>
              </a:rPr>
              <a:t>				        </a:t>
            </a:r>
            <a:r>
              <a:rPr lang="zh-CN" altLang="en-US" sz="3000" b="1" dirty="0" smtClean="0">
                <a:solidFill>
                  <a:srgbClr val="000000"/>
                </a:solidFill>
                <a:latin typeface="Tahoma" pitchFamily="34" charset="0"/>
              </a:rPr>
              <a:t>不</a:t>
            </a:r>
            <a:r>
              <a:rPr lang="zh-TW" altLang="en-US" sz="3000" b="1" dirty="0" smtClean="0">
                <a:solidFill>
                  <a:srgbClr val="000000"/>
                </a:solidFill>
                <a:latin typeface="Tahoma" pitchFamily="34" charset="0"/>
              </a:rPr>
              <a:t>穩</a:t>
            </a:r>
            <a:r>
              <a:rPr lang="zh-CN" altLang="en-US" sz="3000" b="1" dirty="0" smtClean="0">
                <a:solidFill>
                  <a:srgbClr val="000000"/>
                </a:solidFill>
                <a:latin typeface="Tahoma" pitchFamily="34" charset="0"/>
              </a:rPr>
              <a:t>定</a:t>
            </a:r>
            <a:endParaRPr lang="zh-CN" altLang="en-US" sz="3000" b="1" dirty="0">
              <a:solidFill>
                <a:srgbClr val="000000"/>
              </a:solidFill>
              <a:latin typeface="Tahoma" pitchFamily="34" charset="0"/>
            </a:endParaRPr>
          </a:p>
        </p:txBody>
      </p:sp>
      <p:sp>
        <p:nvSpPr>
          <p:cNvPr id="66567" name="Text Box 10"/>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r>
              <a:rPr lang="en-US" altLang="zh-CN">
                <a:solidFill>
                  <a:schemeClr val="bg1"/>
                </a:solidFill>
              </a:rPr>
              <a:t>8</a:t>
            </a:r>
          </a:p>
        </p:txBody>
      </p:sp>
      <p:sp>
        <p:nvSpPr>
          <p:cNvPr id="66568" name="Text Box 11"/>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zh-TW" altLang="en-US" dirty="0" smtClean="0">
                <a:ea typeface="宋体" charset="-122"/>
              </a:rPr>
              <a:t>穩</a:t>
            </a:r>
            <a:r>
              <a:rPr lang="zh-CN" altLang="en-US" dirty="0" smtClean="0">
                <a:ea typeface="宋体" charset="-122"/>
              </a:rPr>
              <a:t>定</a:t>
            </a:r>
            <a:r>
              <a:rPr lang="zh-TW" altLang="en-US" dirty="0" smtClean="0">
                <a:ea typeface="宋体" charset="-122"/>
              </a:rPr>
              <a:t>嗎</a:t>
            </a:r>
            <a:r>
              <a:rPr lang="zh-CN" altLang="en-US" dirty="0" smtClean="0">
                <a:ea typeface="宋体" charset="-122"/>
              </a:rPr>
              <a:t>？</a:t>
            </a:r>
            <a:endParaRPr lang="en-US" altLang="zh-CN" dirty="0" smtClean="0">
              <a:ea typeface="宋体" charset="-122"/>
            </a:endParaRPr>
          </a:p>
        </p:txBody>
      </p:sp>
      <p:pic>
        <p:nvPicPr>
          <p:cNvPr id="68610" name="Picture 7" descr="Fx-dislocation ankle"/>
          <p:cNvPicPr>
            <a:picLocks noChangeAspect="1" noChangeArrowheads="1"/>
          </p:cNvPicPr>
          <p:nvPr/>
        </p:nvPicPr>
        <p:blipFill>
          <a:blip r:embed="rId3"/>
          <a:srcRect/>
          <a:stretch>
            <a:fillRect/>
          </a:stretch>
        </p:blipFill>
        <p:spPr bwMode="auto">
          <a:xfrm>
            <a:off x="1828800" y="1274763"/>
            <a:ext cx="3124200"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zh-CN" altLang="en-US" dirty="0" smtClean="0">
                <a:ea typeface="宋体" charset="-122"/>
              </a:rPr>
              <a:t>不</a:t>
            </a:r>
            <a:r>
              <a:rPr lang="zh-TW" altLang="en-US" dirty="0" smtClean="0">
                <a:ea typeface="宋体" charset="-122"/>
              </a:rPr>
              <a:t>穩</a:t>
            </a:r>
            <a:r>
              <a:rPr lang="zh-CN" altLang="en-US" dirty="0" smtClean="0">
                <a:ea typeface="宋体" charset="-122"/>
              </a:rPr>
              <a:t>定</a:t>
            </a:r>
            <a:endParaRPr lang="en-US" altLang="zh-CN" dirty="0" smtClean="0">
              <a:ea typeface="宋体" charset="-122"/>
            </a:endParaRPr>
          </a:p>
        </p:txBody>
      </p:sp>
      <p:pic>
        <p:nvPicPr>
          <p:cNvPr id="70658" name="Picture 7" descr="Fx-dislocation ankle"/>
          <p:cNvPicPr>
            <a:picLocks noChangeAspect="1" noChangeArrowheads="1"/>
          </p:cNvPicPr>
          <p:nvPr/>
        </p:nvPicPr>
        <p:blipFill>
          <a:blip r:embed="rId3"/>
          <a:srcRect/>
          <a:stretch>
            <a:fillRect/>
          </a:stretch>
        </p:blipFill>
        <p:spPr bwMode="auto">
          <a:xfrm>
            <a:off x="1828800" y="1274763"/>
            <a:ext cx="3124200" cy="4897437"/>
          </a:xfrm>
          <a:prstGeom prst="rect">
            <a:avLst/>
          </a:prstGeom>
          <a:noFill/>
          <a:ln w="9525">
            <a:noFill/>
            <a:miter lim="800000"/>
            <a:headEnd/>
            <a:tailEnd/>
          </a:ln>
        </p:spPr>
      </p:pic>
      <p:pic>
        <p:nvPicPr>
          <p:cNvPr id="70659" name="Picture 8" descr="AP Ankle FX"/>
          <p:cNvPicPr>
            <a:picLocks noChangeAspect="1" noChangeArrowheads="1"/>
          </p:cNvPicPr>
          <p:nvPr/>
        </p:nvPicPr>
        <p:blipFill>
          <a:blip r:embed="rId4"/>
          <a:srcRect/>
          <a:stretch>
            <a:fillRect/>
          </a:stretch>
        </p:blipFill>
        <p:spPr bwMode="auto">
          <a:xfrm>
            <a:off x="5284788" y="1257300"/>
            <a:ext cx="2944812"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blip>
          <a:srcRect l="12606" r="10911"/>
          <a:stretch/>
        </p:blipFill>
        <p:spPr>
          <a:xfrm>
            <a:off x="1138686" y="228600"/>
            <a:ext cx="7832785" cy="6400800"/>
          </a:xfrm>
          <a:prstGeom prst="rect">
            <a:avLst/>
          </a:prstGeom>
          <a:ln>
            <a:noFill/>
          </a:ln>
          <a:effectLst>
            <a:softEdge rad="112500"/>
          </a:effectLst>
        </p:spPr>
      </p:pic>
      <p:sp>
        <p:nvSpPr>
          <p:cNvPr id="18434" name="Rectangle 2"/>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en-US" altLang="zh-CN" sz="2400">
              <a:latin typeface="Times New Roman" pitchFamily="18" charset="0"/>
            </a:endParaRPr>
          </a:p>
        </p:txBody>
      </p:sp>
      <p:sp>
        <p:nvSpPr>
          <p:cNvPr id="3076" name="Rectangle 4"/>
          <p:cNvSpPr>
            <a:spLocks noGrp="1" noChangeArrowheads="1"/>
          </p:cNvSpPr>
          <p:nvPr>
            <p:ph type="title" idx="4294967295"/>
          </p:nvPr>
        </p:nvSpPr>
        <p:spPr>
          <a:xfrm>
            <a:off x="1447800" y="5638800"/>
            <a:ext cx="7010400" cy="762000"/>
          </a:xfrm>
        </p:spPr>
        <p:txBody>
          <a:bodyPr/>
          <a:lstStyle/>
          <a:p>
            <a:pPr eaLnBrk="1" hangingPunct="1">
              <a:defRPr/>
            </a:pP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野外</a:t>
            </a:r>
            <a:r>
              <a:rPr lang="zh-TW" altLang="en-US" dirty="0" smtClean="0">
                <a:solidFill>
                  <a:schemeClr val="bg1"/>
                </a:solidFill>
                <a:effectLst>
                  <a:outerShdw blurRad="38100" dist="38100" dir="2700000" algn="tl">
                    <a:srgbClr val="C0C0C0"/>
                  </a:outerShdw>
                </a:effectLst>
                <a:ea typeface="宋体" charset="-122"/>
                <a:cs typeface="Times New Roman" pitchFamily="18" charset="0"/>
              </a:rPr>
              <a:t>環</a:t>
            </a: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境</a:t>
            </a:r>
            <a:r>
              <a:rPr lang="zh-CN" altLang="en-US" dirty="0" smtClean="0">
                <a:solidFill>
                  <a:schemeClr val="tx1"/>
                </a:solidFill>
                <a:effectLst>
                  <a:outerShdw blurRad="38100" dist="38100" dir="2700000" algn="tl">
                    <a:srgbClr val="C0C0C0"/>
                  </a:outerShdw>
                </a:effectLst>
                <a:ea typeface="宋体" charset="-122"/>
                <a:cs typeface="Times New Roman" pitchFamily="18" charset="0"/>
              </a:rPr>
              <a:t/>
            </a:r>
            <a:br>
              <a:rPr lang="zh-CN" altLang="en-US" dirty="0" smtClean="0">
                <a:solidFill>
                  <a:schemeClr val="tx1"/>
                </a:solidFill>
                <a:effectLst>
                  <a:outerShdw blurRad="38100" dist="38100" dir="2700000" algn="tl">
                    <a:srgbClr val="C0C0C0"/>
                  </a:outerShdw>
                </a:effectLst>
                <a:ea typeface="宋体" charset="-122"/>
                <a:cs typeface="Times New Roman" pitchFamily="18" charset="0"/>
              </a:rPr>
            </a:br>
            <a:endParaRPr lang="zh-CN" altLang="en-US" dirty="0" smtClean="0">
              <a:solidFill>
                <a:schemeClr val="tx1"/>
              </a:solidFill>
              <a:effectLst>
                <a:outerShdw blurRad="38100" dist="38100" dir="2700000" algn="tl">
                  <a:srgbClr val="C0C0C0"/>
                </a:outerShdw>
              </a:effectLst>
              <a:ea typeface="宋体" charset="-122"/>
              <a:cs typeface="Times New Roman" pitchFamily="18" charset="0"/>
            </a:endParaRPr>
          </a:p>
        </p:txBody>
      </p:sp>
      <p:sp>
        <p:nvSpPr>
          <p:cNvPr id="3077" name="Text Box 9"/>
          <p:cNvSpPr txBox="1">
            <a:spLocks noChangeArrowheads="1"/>
          </p:cNvSpPr>
          <p:nvPr/>
        </p:nvSpPr>
        <p:spPr bwMode="auto">
          <a:xfrm>
            <a:off x="1828800" y="1066800"/>
            <a:ext cx="6553200" cy="2124075"/>
          </a:xfrm>
          <a:prstGeom prst="rect">
            <a:avLst/>
          </a:prstGeom>
          <a:noFill/>
          <a:ln w="9525">
            <a:noFill/>
            <a:miter lim="800000"/>
            <a:headEnd/>
            <a:tailEnd/>
          </a:ln>
        </p:spPr>
        <p:txBody>
          <a:bodyPr>
            <a:spAutoFit/>
          </a:bodyPr>
          <a:lstStyle/>
          <a:p>
            <a:pPr>
              <a:spcBef>
                <a:spcPct val="50000"/>
              </a:spcBef>
              <a:buFontTx/>
              <a:buChar char="•"/>
              <a:defRPr/>
            </a:pPr>
            <a:r>
              <a:rPr lang="en-US" sz="2400" dirty="0">
                <a:solidFill>
                  <a:schemeClr val="bg1"/>
                </a:solidFill>
                <a:latin typeface="Tahoma" pitchFamily="34" charset="0"/>
                <a:ea typeface="+mn-ea"/>
              </a:rPr>
              <a:t> </a:t>
            </a:r>
            <a:r>
              <a:rPr lang="zh-TW" altLang="en-US" sz="2400" dirty="0" smtClean="0">
                <a:solidFill>
                  <a:schemeClr val="bg1"/>
                </a:solidFill>
                <a:latin typeface="Tahoma" pitchFamily="34" charset="0"/>
                <a:ea typeface="+mn-ea"/>
              </a:rPr>
              <a:t>難</a:t>
            </a:r>
            <a:r>
              <a:rPr lang="zh-CN" altLang="en-US" sz="2400" dirty="0" smtClean="0">
                <a:solidFill>
                  <a:schemeClr val="bg1"/>
                </a:solidFill>
                <a:latin typeface="Tahoma" pitchFamily="34" charset="0"/>
                <a:ea typeface="+mn-ea"/>
              </a:rPr>
              <a:t>以及</a:t>
            </a:r>
            <a:r>
              <a:rPr lang="zh-TW" altLang="en-US" sz="2400" dirty="0" smtClean="0">
                <a:solidFill>
                  <a:schemeClr val="bg1"/>
                </a:solidFill>
                <a:latin typeface="Tahoma" pitchFamily="34" charset="0"/>
                <a:ea typeface="+mn-ea"/>
              </a:rPr>
              <a:t>時</a:t>
            </a:r>
            <a:r>
              <a:rPr lang="zh-CN" altLang="en-US" sz="2400" dirty="0" smtClean="0">
                <a:solidFill>
                  <a:schemeClr val="bg1"/>
                </a:solidFill>
                <a:latin typeface="Tahoma" pitchFamily="34" charset="0"/>
                <a:ea typeface="+mn-ea"/>
              </a:rPr>
              <a:t>取得</a:t>
            </a:r>
            <a:r>
              <a:rPr lang="zh-CN" altLang="en-US" sz="2400" dirty="0">
                <a:solidFill>
                  <a:schemeClr val="bg1"/>
                </a:solidFill>
                <a:latin typeface="Tahoma" pitchFamily="34" charset="0"/>
                <a:ea typeface="+mn-ea"/>
              </a:rPr>
              <a:t>完善</a:t>
            </a:r>
            <a:r>
              <a:rPr lang="zh-CN" altLang="en-US" sz="2400" dirty="0" smtClean="0">
                <a:solidFill>
                  <a:schemeClr val="bg1"/>
                </a:solidFill>
                <a:latin typeface="Tahoma" pitchFamily="34" charset="0"/>
                <a:ea typeface="+mn-ea"/>
              </a:rPr>
              <a:t>的</a:t>
            </a:r>
            <a:r>
              <a:rPr lang="zh-TW" altLang="en-US" sz="2400" dirty="0" smtClean="0">
                <a:solidFill>
                  <a:schemeClr val="bg1"/>
                </a:solidFill>
                <a:latin typeface="Tahoma" pitchFamily="34" charset="0"/>
                <a:ea typeface="+mn-ea"/>
              </a:rPr>
              <a:t>醫療照顧</a:t>
            </a:r>
            <a:endParaRPr lang="en-US" sz="2400" dirty="0">
              <a:solidFill>
                <a:schemeClr val="bg1"/>
              </a:solidFill>
              <a:effectLst>
                <a:outerShdw blurRad="38100" dist="38100" dir="2700000" algn="tl">
                  <a:srgbClr val="000000">
                    <a:alpha val="43137"/>
                  </a:srgbClr>
                </a:outerShdw>
              </a:effectLst>
              <a:latin typeface="Tahoma" pitchFamily="34" charset="0"/>
              <a:ea typeface="+mn-ea"/>
            </a:endParaRPr>
          </a:p>
          <a:p>
            <a:pPr>
              <a:spcBef>
                <a:spcPct val="50000"/>
              </a:spcBef>
              <a:buFontTx/>
              <a:buChar char="•"/>
              <a:defRPr/>
            </a:pPr>
            <a:r>
              <a:rPr lang="en-US" sz="2400" dirty="0">
                <a:solidFill>
                  <a:schemeClr val="bg1"/>
                </a:solidFill>
                <a:effectLst>
                  <a:outerShdw blurRad="38100" dist="38100" dir="2700000" algn="tl">
                    <a:srgbClr val="000000">
                      <a:alpha val="43137"/>
                    </a:srgbClr>
                  </a:outerShdw>
                </a:effectLst>
                <a:latin typeface="Tahoma" pitchFamily="34" charset="0"/>
                <a:ea typeface="+mn-ea"/>
              </a:rPr>
              <a:t> </a:t>
            </a:r>
            <a:r>
              <a:rPr lang="zh-TW" altLang="en-US" sz="2400" dirty="0" smtClean="0">
                <a:solidFill>
                  <a:schemeClr val="bg1"/>
                </a:solidFill>
                <a:effectLst>
                  <a:outerShdw blurRad="38100" dist="38100" dir="2700000" algn="tl">
                    <a:srgbClr val="000000">
                      <a:alpha val="43137"/>
                    </a:srgbClr>
                  </a:outerShdw>
                </a:effectLst>
                <a:latin typeface="Tahoma" pitchFamily="34" charset="0"/>
                <a:ea typeface="+mn-ea"/>
              </a:rPr>
              <a:t>惡劣</a:t>
            </a:r>
            <a:r>
              <a:rPr lang="zh-CN" altLang="en-US" sz="2400" dirty="0" smtClean="0">
                <a:solidFill>
                  <a:schemeClr val="bg1"/>
                </a:solidFill>
                <a:effectLst>
                  <a:outerShdw blurRad="38100" dist="38100" dir="2700000" algn="tl">
                    <a:srgbClr val="000000">
                      <a:alpha val="43137"/>
                    </a:srgbClr>
                  </a:outerShdw>
                </a:effectLst>
                <a:latin typeface="Tahoma" pitchFamily="34" charset="0"/>
                <a:ea typeface="+mn-ea"/>
              </a:rPr>
              <a:t>的</a:t>
            </a:r>
            <a:r>
              <a:rPr lang="zh-TW" altLang="en-US" sz="2400" dirty="0" smtClean="0">
                <a:solidFill>
                  <a:schemeClr val="bg1"/>
                </a:solidFill>
                <a:effectLst>
                  <a:outerShdw blurRad="38100" dist="38100" dir="2700000" algn="tl">
                    <a:srgbClr val="000000">
                      <a:alpha val="43137"/>
                    </a:srgbClr>
                  </a:outerShdw>
                </a:effectLst>
                <a:latin typeface="Tahoma" pitchFamily="34" charset="0"/>
                <a:ea typeface="+mn-ea"/>
              </a:rPr>
              <a:t>環</a:t>
            </a:r>
            <a:r>
              <a:rPr lang="zh-CN" altLang="en-US" sz="2400" dirty="0" smtClean="0">
                <a:solidFill>
                  <a:schemeClr val="bg1"/>
                </a:solidFill>
                <a:effectLst>
                  <a:outerShdw blurRad="38100" dist="38100" dir="2700000" algn="tl">
                    <a:srgbClr val="000000">
                      <a:alpha val="43137"/>
                    </a:srgbClr>
                  </a:outerShdw>
                </a:effectLst>
                <a:latin typeface="Tahoma" pitchFamily="34" charset="0"/>
                <a:ea typeface="+mn-ea"/>
              </a:rPr>
              <a:t>境</a:t>
            </a:r>
            <a:endParaRPr lang="en-US" sz="2400" dirty="0">
              <a:solidFill>
                <a:schemeClr val="bg1"/>
              </a:solidFill>
              <a:effectLst>
                <a:outerShdw blurRad="38100" dist="38100" dir="2700000" algn="tl">
                  <a:srgbClr val="000000">
                    <a:alpha val="43137"/>
                  </a:srgbClr>
                </a:outerShdw>
              </a:effectLst>
              <a:latin typeface="Tahoma" pitchFamily="34" charset="0"/>
              <a:ea typeface="+mn-ea"/>
            </a:endParaRPr>
          </a:p>
          <a:p>
            <a:pPr>
              <a:spcBef>
                <a:spcPct val="50000"/>
              </a:spcBef>
              <a:buFontTx/>
              <a:buChar char="•"/>
              <a:defRPr/>
            </a:pPr>
            <a:r>
              <a:rPr lang="en-US" sz="2400" dirty="0">
                <a:solidFill>
                  <a:schemeClr val="bg1"/>
                </a:solidFill>
                <a:effectLst>
                  <a:outerShdw blurRad="38100" dist="38100" dir="2700000" algn="tl">
                    <a:srgbClr val="000000">
                      <a:alpha val="43137"/>
                    </a:srgbClr>
                  </a:outerShdw>
                </a:effectLst>
                <a:latin typeface="Tahoma" pitchFamily="34" charset="0"/>
                <a:ea typeface="+mn-ea"/>
              </a:rPr>
              <a:t> </a:t>
            </a:r>
            <a:r>
              <a:rPr lang="zh-CN" altLang="en-US" sz="2400" dirty="0">
                <a:solidFill>
                  <a:schemeClr val="bg1"/>
                </a:solidFill>
                <a:effectLst>
                  <a:outerShdw blurRad="38100" dist="38100" dir="2700000" algn="tl">
                    <a:srgbClr val="000000">
                      <a:alpha val="43137"/>
                    </a:srgbClr>
                  </a:outerShdw>
                </a:effectLst>
                <a:latin typeface="Tahoma" pitchFamily="34" charset="0"/>
                <a:ea typeface="+mn-ea"/>
              </a:rPr>
              <a:t>有限</a:t>
            </a:r>
            <a:r>
              <a:rPr lang="zh-CN" altLang="en-US" sz="2400" dirty="0" smtClean="0">
                <a:solidFill>
                  <a:schemeClr val="bg1"/>
                </a:solidFill>
                <a:effectLst>
                  <a:outerShdw blurRad="38100" dist="38100" dir="2700000" algn="tl">
                    <a:srgbClr val="000000">
                      <a:alpha val="43137"/>
                    </a:srgbClr>
                  </a:outerShdw>
                </a:effectLst>
                <a:latin typeface="Tahoma" pitchFamily="34" charset="0"/>
                <a:ea typeface="+mn-ea"/>
              </a:rPr>
              <a:t>的</a:t>
            </a:r>
            <a:r>
              <a:rPr lang="zh-TW" altLang="en-US" sz="2400" dirty="0" smtClean="0">
                <a:solidFill>
                  <a:schemeClr val="bg1"/>
                </a:solidFill>
                <a:effectLst>
                  <a:outerShdw blurRad="38100" dist="38100" dir="2700000" algn="tl">
                    <a:srgbClr val="000000">
                      <a:alpha val="43137"/>
                    </a:srgbClr>
                  </a:outerShdw>
                </a:effectLst>
                <a:latin typeface="Tahoma" pitchFamily="34" charset="0"/>
                <a:ea typeface="+mn-ea"/>
              </a:rPr>
              <a:t>設備資</a:t>
            </a:r>
            <a:r>
              <a:rPr lang="zh-CN" altLang="en-US" sz="2400" dirty="0" smtClean="0">
                <a:solidFill>
                  <a:schemeClr val="bg1"/>
                </a:solidFill>
                <a:effectLst>
                  <a:outerShdw blurRad="38100" dist="38100" dir="2700000" algn="tl">
                    <a:srgbClr val="000000">
                      <a:alpha val="43137"/>
                    </a:srgbClr>
                  </a:outerShdw>
                </a:effectLst>
                <a:latin typeface="Tahoma" pitchFamily="34" charset="0"/>
                <a:ea typeface="+mn-ea"/>
              </a:rPr>
              <a:t>源</a:t>
            </a:r>
            <a:endParaRPr lang="en-US" sz="2400" dirty="0">
              <a:solidFill>
                <a:schemeClr val="bg1"/>
              </a:solidFill>
              <a:effectLst>
                <a:outerShdw blurRad="38100" dist="38100" dir="2700000" algn="tl">
                  <a:srgbClr val="000000">
                    <a:alpha val="43137"/>
                  </a:srgbClr>
                </a:outerShdw>
              </a:effectLst>
              <a:latin typeface="Tahoma" pitchFamily="34" charset="0"/>
              <a:ea typeface="+mn-ea"/>
            </a:endParaRPr>
          </a:p>
          <a:p>
            <a:pPr>
              <a:spcBef>
                <a:spcPct val="50000"/>
              </a:spcBef>
              <a:defRPr/>
            </a:pPr>
            <a:endParaRPr lang="en-US" sz="2400" dirty="0">
              <a:solidFill>
                <a:schemeClr val="bg1"/>
              </a:solidFill>
              <a:ea typeface="+mn-ea"/>
            </a:endParaRPr>
          </a:p>
        </p:txBody>
      </p:sp>
      <p:sp>
        <p:nvSpPr>
          <p:cNvPr id="7" name="Rectangle 4"/>
          <p:cNvSpPr txBox="1">
            <a:spLocks noChangeArrowheads="1"/>
          </p:cNvSpPr>
          <p:nvPr/>
        </p:nvSpPr>
        <p:spPr bwMode="auto">
          <a:xfrm>
            <a:off x="1574800" y="2852738"/>
            <a:ext cx="7010400" cy="1358900"/>
          </a:xfrm>
          <a:prstGeom prst="rect">
            <a:avLst/>
          </a:prstGeom>
          <a:noFill/>
          <a:ln w="9525">
            <a:noFill/>
            <a:miter lim="800000"/>
            <a:headEnd/>
            <a:tailEnd/>
          </a:ln>
        </p:spPr>
        <p:txBody>
          <a:bodyPr anchor="ct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eaLnBrk="1" hangingPunct="1">
              <a:defRPr/>
            </a:pP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在野外我</a:t>
            </a:r>
            <a:r>
              <a:rPr lang="zh-TW" altLang="en-US" dirty="0" smtClean="0">
                <a:solidFill>
                  <a:schemeClr val="bg1"/>
                </a:solidFill>
                <a:effectLst>
                  <a:outerShdw blurRad="38100" dist="38100" dir="2700000" algn="tl">
                    <a:srgbClr val="C0C0C0"/>
                  </a:outerShdw>
                </a:effectLst>
                <a:ea typeface="宋体" charset="-122"/>
                <a:cs typeface="Times New Roman" pitchFamily="18" charset="0"/>
              </a:rPr>
              <a:t>們</a:t>
            </a: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需要想到更多，</a:t>
            </a:r>
            <a:r>
              <a:rPr lang="zh-TW" altLang="en-US" dirty="0" smtClean="0">
                <a:solidFill>
                  <a:schemeClr val="bg1"/>
                </a:solidFill>
                <a:effectLst>
                  <a:outerShdw blurRad="38100" dist="38100" dir="2700000" algn="tl">
                    <a:srgbClr val="C0C0C0"/>
                  </a:outerShdw>
                </a:effectLst>
                <a:ea typeface="宋体" charset="-122"/>
                <a:cs typeface="Times New Roman" pitchFamily="18" charset="0"/>
              </a:rPr>
              <a:t>還</a:t>
            </a: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需要做到更多！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75656" y="190500"/>
            <a:ext cx="7010400" cy="1143000"/>
          </a:xfrm>
        </p:spPr>
        <p:txBody>
          <a:bodyPr/>
          <a:lstStyle/>
          <a:p>
            <a:pPr eaLnBrk="1" hangingPunct="1">
              <a:defRPr/>
            </a:pPr>
            <a:r>
              <a:rPr lang="zh-TW" altLang="en-US" dirty="0" smtClean="0">
                <a:effectLst>
                  <a:outerShdw blurRad="38100" dist="38100" dir="2700000" algn="tl">
                    <a:srgbClr val="C0C0C0"/>
                  </a:outerShdw>
                </a:effectLst>
                <a:ea typeface="宋体" charset="-122"/>
              </a:rPr>
              <a:t>夾</a:t>
            </a:r>
            <a:r>
              <a:rPr lang="zh-CN" altLang="en-US" dirty="0" smtClean="0">
                <a:effectLst>
                  <a:outerShdw blurRad="38100" dist="38100" dir="2700000" algn="tl">
                    <a:srgbClr val="C0C0C0"/>
                  </a:outerShdw>
                </a:effectLst>
                <a:ea typeface="宋体" charset="-122"/>
              </a:rPr>
              <a:t>板</a:t>
            </a:r>
            <a:r>
              <a:rPr lang="zh-TW" altLang="en-US" dirty="0">
                <a:effectLst>
                  <a:outerShdw blurRad="38100" dist="38100" dir="2700000" algn="tl">
                    <a:srgbClr val="C0C0C0"/>
                  </a:outerShdw>
                </a:effectLst>
                <a:ea typeface="宋体" charset="-122"/>
              </a:rPr>
              <a:t>穩</a:t>
            </a:r>
            <a:r>
              <a:rPr lang="zh-CN" altLang="en-US" dirty="0" smtClean="0">
                <a:effectLst>
                  <a:outerShdw blurRad="38100" dist="38100" dir="2700000" algn="tl">
                    <a:srgbClr val="C0C0C0"/>
                  </a:outerShdw>
                </a:effectLst>
                <a:ea typeface="宋体" charset="-122"/>
              </a:rPr>
              <a:t>定</a:t>
            </a:r>
          </a:p>
        </p:txBody>
      </p:sp>
      <p:sp>
        <p:nvSpPr>
          <p:cNvPr id="72706" name="Text Box 4"/>
          <p:cNvSpPr txBox="1">
            <a:spLocks noChangeArrowheads="1"/>
          </p:cNvSpPr>
          <p:nvPr/>
        </p:nvSpPr>
        <p:spPr bwMode="auto">
          <a:xfrm>
            <a:off x="1752600" y="1143000"/>
            <a:ext cx="5715000" cy="4478149"/>
          </a:xfrm>
          <a:prstGeom prst="rect">
            <a:avLst/>
          </a:prstGeom>
          <a:noFill/>
          <a:ln w="12700">
            <a:noFill/>
            <a:miter lim="800000"/>
            <a:headEnd/>
            <a:tailEnd/>
          </a:ln>
        </p:spPr>
        <p:txBody>
          <a:bodyPr>
            <a:spAutoFit/>
          </a:bodyPr>
          <a:lstStyle/>
          <a:p>
            <a:pPr eaLnBrk="0" hangingPunct="0">
              <a:spcBef>
                <a:spcPct val="50000"/>
              </a:spcBef>
            </a:pPr>
            <a:r>
              <a:rPr lang="zh-CN" altLang="en-US" sz="2400" u="sng" dirty="0">
                <a:latin typeface="Tahoma" pitchFamily="34" charset="0"/>
              </a:rPr>
              <a:t>完全</a:t>
            </a:r>
            <a:r>
              <a:rPr lang="en-US" altLang="zh-CN" sz="2400" u="sng" dirty="0">
                <a:latin typeface="Tahoma" pitchFamily="34" charset="0"/>
              </a:rPr>
              <a:t>:</a:t>
            </a:r>
          </a:p>
          <a:p>
            <a:pPr eaLnBrk="0" hangingPunct="0">
              <a:spcBef>
                <a:spcPct val="50000"/>
              </a:spcBef>
              <a:buFontTx/>
              <a:buChar char="•"/>
            </a:pPr>
            <a:r>
              <a:rPr lang="en-US" altLang="zh-CN" dirty="0">
                <a:latin typeface="Tahoma" pitchFamily="34" charset="0"/>
              </a:rPr>
              <a:t> </a:t>
            </a:r>
            <a:r>
              <a:rPr lang="zh-CN" altLang="en-US" dirty="0" smtClean="0">
                <a:latin typeface="Tahoma" pitchFamily="34" charset="0"/>
              </a:rPr>
              <a:t>提供</a:t>
            </a:r>
            <a:r>
              <a:rPr lang="zh-TW" altLang="en-US" dirty="0" smtClean="0">
                <a:latin typeface="Tahoma" pitchFamily="34" charset="0"/>
              </a:rPr>
              <a:t>穩</a:t>
            </a:r>
            <a:r>
              <a:rPr lang="zh-CN" altLang="en-US" dirty="0" smtClean="0">
                <a:latin typeface="Tahoma" pitchFamily="34" charset="0"/>
              </a:rPr>
              <a:t>定</a:t>
            </a:r>
            <a:r>
              <a:rPr lang="zh-CN" altLang="en-US" dirty="0">
                <a:latin typeface="Tahoma" pitchFamily="34" charset="0"/>
              </a:rPr>
              <a:t>和</a:t>
            </a:r>
            <a:r>
              <a:rPr lang="zh-CN" altLang="en-US" dirty="0" smtClean="0">
                <a:latin typeface="Tahoma" pitchFamily="34" charset="0"/>
              </a:rPr>
              <a:t>保</a:t>
            </a:r>
            <a:r>
              <a:rPr lang="zh-TW" altLang="en-US" dirty="0" smtClean="0">
                <a:latin typeface="Tahoma" pitchFamily="34" charset="0"/>
              </a:rPr>
              <a:t>護</a:t>
            </a:r>
            <a:endParaRPr lang="zh-CN" altLang="en-US" dirty="0">
              <a:latin typeface="Tahoma" pitchFamily="34" charset="0"/>
            </a:endParaRPr>
          </a:p>
          <a:p>
            <a:pPr eaLnBrk="0" hangingPunct="0">
              <a:spcBef>
                <a:spcPct val="50000"/>
              </a:spcBef>
              <a:buFontTx/>
              <a:buChar char="•"/>
            </a:pPr>
            <a:r>
              <a:rPr lang="en-US" altLang="zh-CN" dirty="0">
                <a:latin typeface="Tahoma" pitchFamily="34" charset="0"/>
              </a:rPr>
              <a:t> </a:t>
            </a:r>
            <a:r>
              <a:rPr lang="zh-TW" altLang="en-US" dirty="0" smtClean="0">
                <a:latin typeface="Tahoma" pitchFamily="34" charset="0"/>
              </a:rPr>
              <a:t>覆蓋長骨</a:t>
            </a:r>
            <a:r>
              <a:rPr lang="en-US" altLang="zh-CN" dirty="0" smtClean="0">
                <a:latin typeface="Tahoma" pitchFamily="34" charset="0"/>
              </a:rPr>
              <a:t>/</a:t>
            </a:r>
            <a:r>
              <a:rPr lang="zh-TW" altLang="en-US" dirty="0" smtClean="0">
                <a:latin typeface="Tahoma" pitchFamily="34" charset="0"/>
              </a:rPr>
              <a:t>關節</a:t>
            </a:r>
            <a:r>
              <a:rPr lang="zh-CN" altLang="en-US" dirty="0" smtClean="0">
                <a:latin typeface="Tahoma" pitchFamily="34" charset="0"/>
              </a:rPr>
              <a:t>的</a:t>
            </a:r>
            <a:r>
              <a:rPr lang="zh-CN" altLang="en-US" dirty="0">
                <a:latin typeface="Tahoma" pitchFamily="34" charset="0"/>
              </a:rPr>
              <a:t>上下方</a:t>
            </a:r>
          </a:p>
          <a:p>
            <a:pPr eaLnBrk="0" hangingPunct="0">
              <a:spcBef>
                <a:spcPct val="50000"/>
              </a:spcBef>
            </a:pPr>
            <a:r>
              <a:rPr lang="zh-CN" altLang="en-US" sz="2400" u="sng" dirty="0" smtClean="0">
                <a:latin typeface="Tahoma" pitchFamily="34" charset="0"/>
              </a:rPr>
              <a:t>舒</a:t>
            </a:r>
            <a:r>
              <a:rPr lang="zh-TW" altLang="en-US" sz="2400" u="sng" dirty="0" smtClean="0">
                <a:latin typeface="Tahoma" pitchFamily="34" charset="0"/>
              </a:rPr>
              <a:t>適</a:t>
            </a:r>
            <a:r>
              <a:rPr lang="en-US" altLang="zh-CN" sz="2400" u="sng" dirty="0" smtClean="0">
                <a:latin typeface="Tahoma" pitchFamily="34" charset="0"/>
              </a:rPr>
              <a:t>:</a:t>
            </a:r>
            <a:endParaRPr lang="en-US" altLang="zh-CN" sz="2400" u="sng" dirty="0">
              <a:latin typeface="Tahoma" pitchFamily="34" charset="0"/>
            </a:endParaRPr>
          </a:p>
          <a:p>
            <a:pPr eaLnBrk="0" hangingPunct="0">
              <a:spcBef>
                <a:spcPct val="50000"/>
              </a:spcBef>
              <a:buFontTx/>
              <a:buChar char="•"/>
            </a:pPr>
            <a:r>
              <a:rPr lang="en-US" altLang="zh-CN" dirty="0">
                <a:latin typeface="Tahoma" pitchFamily="34" charset="0"/>
              </a:rPr>
              <a:t> </a:t>
            </a:r>
            <a:r>
              <a:rPr lang="zh-CN" altLang="en-US" dirty="0">
                <a:latin typeface="Tahoma" pitchFamily="34" charset="0"/>
              </a:rPr>
              <a:t>没有</a:t>
            </a:r>
            <a:r>
              <a:rPr lang="zh-CN" altLang="en-US" dirty="0" smtClean="0">
                <a:latin typeface="Tahoma" pitchFamily="34" charset="0"/>
              </a:rPr>
              <a:t>受</a:t>
            </a:r>
            <a:r>
              <a:rPr lang="zh-TW" altLang="en-US" dirty="0" smtClean="0">
                <a:latin typeface="Tahoma" pitchFamily="34" charset="0"/>
              </a:rPr>
              <a:t>壓點</a:t>
            </a:r>
            <a:r>
              <a:rPr lang="zh-CN" altLang="en-US" dirty="0" smtClean="0">
                <a:latin typeface="Tahoma" pitchFamily="34" charset="0"/>
              </a:rPr>
              <a:t>或</a:t>
            </a:r>
            <a:r>
              <a:rPr lang="zh-CN" altLang="en-US" dirty="0">
                <a:latin typeface="Tahoma" pitchFamily="34" charset="0"/>
              </a:rPr>
              <a:t>摩擦</a:t>
            </a:r>
          </a:p>
          <a:p>
            <a:pPr eaLnBrk="0" hangingPunct="0">
              <a:spcBef>
                <a:spcPct val="50000"/>
              </a:spcBef>
              <a:buFontTx/>
              <a:buChar char="•"/>
            </a:pPr>
            <a:r>
              <a:rPr lang="en-US" altLang="zh-CN" dirty="0">
                <a:latin typeface="Tahoma" pitchFamily="34" charset="0"/>
              </a:rPr>
              <a:t> </a:t>
            </a:r>
            <a:r>
              <a:rPr lang="zh-CN" altLang="en-US" dirty="0" smtClean="0">
                <a:latin typeface="Tahoma" pitchFamily="34" charset="0"/>
              </a:rPr>
              <a:t>可以</a:t>
            </a:r>
            <a:r>
              <a:rPr lang="zh-TW" altLang="en-US" dirty="0" smtClean="0">
                <a:latin typeface="Tahoma" pitchFamily="34" charset="0"/>
              </a:rPr>
              <a:t>調節</a:t>
            </a:r>
            <a:endParaRPr lang="zh-CN" altLang="en-US" dirty="0">
              <a:latin typeface="Tahoma" pitchFamily="34" charset="0"/>
            </a:endParaRPr>
          </a:p>
          <a:p>
            <a:pPr eaLnBrk="0" hangingPunct="0">
              <a:spcBef>
                <a:spcPct val="50000"/>
              </a:spcBef>
            </a:pPr>
            <a:r>
              <a:rPr lang="zh-TW" altLang="en-US" sz="2400" u="sng" dirty="0" smtClean="0">
                <a:latin typeface="Tahoma" pitchFamily="34" charset="0"/>
              </a:rPr>
              <a:t>適</a:t>
            </a:r>
            <a:r>
              <a:rPr lang="zh-CN" altLang="en-US" sz="2400" u="sng" dirty="0" smtClean="0">
                <a:latin typeface="Tahoma" pitchFamily="34" charset="0"/>
              </a:rPr>
              <a:t>宜</a:t>
            </a:r>
            <a:r>
              <a:rPr lang="en-US" altLang="zh-CN" sz="2400" u="sng" dirty="0">
                <a:latin typeface="Tahoma" pitchFamily="34" charset="0"/>
              </a:rPr>
              <a:t>:</a:t>
            </a:r>
          </a:p>
          <a:p>
            <a:pPr eaLnBrk="0" hangingPunct="0">
              <a:spcBef>
                <a:spcPct val="50000"/>
              </a:spcBef>
              <a:buFontTx/>
              <a:buChar char="•"/>
            </a:pPr>
            <a:r>
              <a:rPr lang="en-US" altLang="zh-CN" dirty="0">
                <a:latin typeface="Tahoma" pitchFamily="34" charset="0"/>
              </a:rPr>
              <a:t> </a:t>
            </a:r>
            <a:r>
              <a:rPr lang="zh-TW" altLang="en-US" dirty="0">
                <a:latin typeface="Tahoma" pitchFamily="34" charset="0"/>
              </a:rPr>
              <a:t>剛</a:t>
            </a:r>
            <a:r>
              <a:rPr lang="zh-CN" altLang="en-US" dirty="0" smtClean="0">
                <a:latin typeface="Tahoma" pitchFamily="34" charset="0"/>
              </a:rPr>
              <a:t>好</a:t>
            </a:r>
            <a:r>
              <a:rPr lang="zh-CN" altLang="en-US" dirty="0">
                <a:latin typeface="Tahoma" pitchFamily="34" charset="0"/>
              </a:rPr>
              <a:t>所需</a:t>
            </a:r>
            <a:r>
              <a:rPr lang="zh-CN" altLang="en-US" dirty="0" smtClean="0">
                <a:latin typeface="Tahoma" pitchFamily="34" charset="0"/>
              </a:rPr>
              <a:t>的</a:t>
            </a:r>
            <a:r>
              <a:rPr lang="zh-TW" altLang="en-US" dirty="0" smtClean="0">
                <a:latin typeface="Tahoma" pitchFamily="34" charset="0"/>
              </a:rPr>
              <a:t>長</a:t>
            </a:r>
            <a:r>
              <a:rPr lang="zh-CN" altLang="en-US" dirty="0" smtClean="0">
                <a:latin typeface="Tahoma" pitchFamily="34" charset="0"/>
              </a:rPr>
              <a:t>度</a:t>
            </a:r>
            <a:endParaRPr lang="zh-CN" altLang="en-US" dirty="0">
              <a:latin typeface="Tahoma" pitchFamily="34" charset="0"/>
            </a:endParaRPr>
          </a:p>
          <a:p>
            <a:pPr eaLnBrk="0" hangingPunct="0">
              <a:spcBef>
                <a:spcPct val="50000"/>
              </a:spcBef>
              <a:buFontTx/>
              <a:buChar char="•"/>
            </a:pPr>
            <a:r>
              <a:rPr lang="en-US" altLang="zh-CN" dirty="0">
                <a:latin typeface="Tahoma" pitchFamily="34" charset="0"/>
              </a:rPr>
              <a:t> </a:t>
            </a:r>
            <a:r>
              <a:rPr lang="zh-CN" altLang="en-US" dirty="0" smtClean="0">
                <a:latin typeface="Tahoma" pitchFamily="34" charset="0"/>
              </a:rPr>
              <a:t>方便</a:t>
            </a:r>
            <a:r>
              <a:rPr lang="zh-TW" altLang="en-US" dirty="0" smtClean="0">
                <a:latin typeface="Tahoma" pitchFamily="34" charset="0"/>
              </a:rPr>
              <a:t>檢</a:t>
            </a:r>
            <a:r>
              <a:rPr lang="zh-CN" altLang="en-US" dirty="0" smtClean="0">
                <a:latin typeface="Tahoma" pitchFamily="34" charset="0"/>
              </a:rPr>
              <a:t>查</a:t>
            </a:r>
            <a:r>
              <a:rPr lang="zh-CN" altLang="en-US" dirty="0">
                <a:latin typeface="Tahoma" pitchFamily="34" charset="0"/>
              </a:rPr>
              <a:t>血液</a:t>
            </a:r>
            <a:r>
              <a:rPr lang="zh-CN" altLang="en-US" dirty="0" smtClean="0">
                <a:latin typeface="Tahoma" pitchFamily="34" charset="0"/>
              </a:rPr>
              <a:t>循</a:t>
            </a:r>
            <a:r>
              <a:rPr lang="zh-TW" altLang="en-US" dirty="0">
                <a:latin typeface="Tahoma" pitchFamily="34" charset="0"/>
              </a:rPr>
              <a:t>環</a:t>
            </a:r>
            <a:endParaRPr lang="zh-CN" altLang="en-US" dirty="0">
              <a:latin typeface="Tahoma" pitchFamily="34" charset="0"/>
            </a:endParaRPr>
          </a:p>
          <a:p>
            <a:pPr eaLnBrk="0" hangingPunct="0">
              <a:spcBef>
                <a:spcPct val="50000"/>
              </a:spcBef>
            </a:pPr>
            <a:endParaRPr lang="en-US" altLang="zh-CN" dirty="0">
              <a:latin typeface="Tahoma" pitchFamily="34" charset="0"/>
            </a:endParaRPr>
          </a:p>
        </p:txBody>
      </p:sp>
      <p:pic>
        <p:nvPicPr>
          <p:cNvPr id="72707" name="Picture 6" descr="23545_13"/>
          <p:cNvPicPr>
            <a:picLocks noChangeAspect="1" noChangeArrowheads="1"/>
          </p:cNvPicPr>
          <p:nvPr/>
        </p:nvPicPr>
        <p:blipFill>
          <a:blip r:embed="rId3"/>
          <a:srcRect/>
          <a:stretch>
            <a:fillRect/>
          </a:stretch>
        </p:blipFill>
        <p:spPr bwMode="auto">
          <a:xfrm>
            <a:off x="5436096" y="3559723"/>
            <a:ext cx="2895600" cy="2032000"/>
          </a:xfrm>
          <a:prstGeom prst="rect">
            <a:avLst/>
          </a:prstGeom>
          <a:noFill/>
          <a:ln w="9525">
            <a:noFill/>
            <a:miter lim="800000"/>
            <a:headEnd/>
            <a:tailEnd/>
          </a:ln>
        </p:spPr>
      </p:pic>
      <p:sp>
        <p:nvSpPr>
          <p:cNvPr id="72708" name="Text Box 9"/>
          <p:cNvSpPr txBox="1">
            <a:spLocks noChangeArrowheads="1"/>
          </p:cNvSpPr>
          <p:nvPr/>
        </p:nvSpPr>
        <p:spPr bwMode="auto">
          <a:xfrm>
            <a:off x="152400" y="762000"/>
            <a:ext cx="762000" cy="366713"/>
          </a:xfrm>
          <a:prstGeom prst="rect">
            <a:avLst/>
          </a:prstGeom>
          <a:noFill/>
          <a:ln w="9525">
            <a:noFill/>
            <a:miter lim="800000"/>
            <a:headEnd/>
            <a:tailEnd/>
          </a:ln>
        </p:spPr>
        <p:txBody>
          <a:bodyPr>
            <a:spAutoFit/>
          </a:bodyPr>
          <a:lstStyle/>
          <a:p>
            <a:pPr algn="ctr">
              <a:spcBef>
                <a:spcPct val="50000"/>
              </a:spcBef>
            </a:pPr>
            <a:r>
              <a:rPr lang="en-US" altLang="zh-CN">
                <a:solidFill>
                  <a:schemeClr val="bg1"/>
                </a:solidFill>
              </a:rPr>
              <a:t>13</a:t>
            </a:r>
          </a:p>
        </p:txBody>
      </p:sp>
      <p:sp>
        <p:nvSpPr>
          <p:cNvPr id="72709" name="Text Box 10"/>
          <p:cNvSpPr txBox="1">
            <a:spLocks noChangeArrowheads="1"/>
          </p:cNvSpPr>
          <p:nvPr/>
        </p:nvSpPr>
        <p:spPr bwMode="auto">
          <a:xfrm>
            <a:off x="457200" y="4953000"/>
            <a:ext cx="228600" cy="366713"/>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zh-CN" altLang="zh-CN" sz="2400">
              <a:latin typeface="Times New Roman" pitchFamily="18" charset="0"/>
            </a:endParaRPr>
          </a:p>
        </p:txBody>
      </p:sp>
      <p:sp>
        <p:nvSpPr>
          <p:cNvPr id="76802" name="Rectangle 4"/>
          <p:cNvSpPr>
            <a:spLocks noGrp="1" noChangeArrowheads="1"/>
          </p:cNvSpPr>
          <p:nvPr>
            <p:ph type="title" idx="4294967295"/>
          </p:nvPr>
        </p:nvSpPr>
        <p:spPr>
          <a:xfrm>
            <a:off x="1447800" y="188913"/>
            <a:ext cx="7010400" cy="1871662"/>
          </a:xfrm>
        </p:spPr>
        <p:txBody>
          <a:bodyPr/>
          <a:lstStyle/>
          <a:p>
            <a:pPr eaLnBrk="1" hangingPunct="1"/>
            <a:r>
              <a:rPr lang="zh-TW" altLang="en-US" dirty="0">
                <a:latin typeface="华文细黑"/>
                <a:ea typeface="华文细黑"/>
                <a:cs typeface="华文细黑"/>
              </a:rPr>
              <a:t>國際</a:t>
            </a:r>
            <a:r>
              <a:rPr lang="zh-CN" altLang="en-US" dirty="0">
                <a:latin typeface="华文细黑"/>
                <a:ea typeface="华文细黑"/>
                <a:cs typeface="华文细黑"/>
              </a:rPr>
              <a:t>野外</a:t>
            </a:r>
            <a:r>
              <a:rPr lang="zh-TW" altLang="en-US" dirty="0">
                <a:latin typeface="华文细黑"/>
                <a:ea typeface="华文细黑"/>
                <a:cs typeface="华文细黑"/>
              </a:rPr>
              <a:t>醫學協會</a:t>
            </a:r>
            <a:r>
              <a:rPr lang="zh-CN" altLang="en-US" dirty="0">
                <a:latin typeface="华文细黑"/>
                <a:ea typeface="华文细黑"/>
                <a:cs typeface="华文细黑"/>
              </a:rPr>
              <a:t> </a:t>
            </a:r>
            <a:r>
              <a:rPr lang="en-US" altLang="zh-CN" dirty="0" smtClean="0">
                <a:latin typeface="华文细黑"/>
                <a:ea typeface="华文细黑"/>
                <a:cs typeface="华文细黑"/>
              </a:rPr>
              <a:t/>
            </a:r>
            <a:br>
              <a:rPr lang="en-US" altLang="zh-CN" dirty="0" smtClean="0">
                <a:latin typeface="华文细黑"/>
                <a:ea typeface="华文细黑"/>
                <a:cs typeface="华文细黑"/>
              </a:rPr>
            </a:br>
            <a:r>
              <a:rPr lang="en-US" altLang="zh-CN" sz="2400" dirty="0" smtClean="0">
                <a:solidFill>
                  <a:schemeClr val="tx1"/>
                </a:solidFill>
                <a:ea typeface="宋体" charset="-122"/>
                <a:cs typeface="Times New Roman" pitchFamily="18" charset="0"/>
              </a:rPr>
              <a:t>Wilderness Medical Associates International</a:t>
            </a:r>
            <a:br>
              <a:rPr lang="en-US" altLang="zh-CN" sz="2400" dirty="0" smtClean="0">
                <a:solidFill>
                  <a:schemeClr val="tx1"/>
                </a:solidFill>
                <a:ea typeface="宋体" charset="-122"/>
                <a:cs typeface="Times New Roman" pitchFamily="18" charset="0"/>
              </a:rPr>
            </a:br>
            <a:r>
              <a:rPr lang="en-US" altLang="zh-CN" sz="2800" dirty="0" smtClean="0">
                <a:solidFill>
                  <a:srgbClr val="336600"/>
                </a:solidFill>
                <a:ea typeface="宋体" charset="-122"/>
                <a:cs typeface="Times New Roman" pitchFamily="18" charset="0"/>
              </a:rPr>
              <a:t>www.wildmed.cn</a:t>
            </a:r>
          </a:p>
        </p:txBody>
      </p:sp>
      <p:pic>
        <p:nvPicPr>
          <p:cNvPr id="76803" name="图片 2"/>
          <p:cNvPicPr>
            <a:picLocks noChangeAspect="1"/>
          </p:cNvPicPr>
          <p:nvPr/>
        </p:nvPicPr>
        <p:blipFill>
          <a:blip r:embed="rId3"/>
          <a:srcRect l="5956" t="12466" r="8025" b="16499"/>
          <a:stretch>
            <a:fillRect/>
          </a:stretch>
        </p:blipFill>
        <p:spPr bwMode="auto">
          <a:xfrm>
            <a:off x="3627438" y="2239963"/>
            <a:ext cx="2528887" cy="2089150"/>
          </a:xfrm>
          <a:prstGeom prst="rect">
            <a:avLst/>
          </a:prstGeom>
          <a:noFill/>
          <a:ln w="9525">
            <a:noFill/>
            <a:miter lim="800000"/>
            <a:headEnd/>
            <a:tailEnd/>
          </a:ln>
        </p:spPr>
      </p:pic>
      <p:sp>
        <p:nvSpPr>
          <p:cNvPr id="76804" name="TextBox 4"/>
          <p:cNvSpPr txBox="1">
            <a:spLocks noChangeArrowheads="1"/>
          </p:cNvSpPr>
          <p:nvPr/>
        </p:nvSpPr>
        <p:spPr bwMode="auto">
          <a:xfrm>
            <a:off x="2819400" y="5919788"/>
            <a:ext cx="4191000" cy="461962"/>
          </a:xfrm>
          <a:prstGeom prst="rect">
            <a:avLst/>
          </a:prstGeom>
          <a:noFill/>
          <a:ln w="9525">
            <a:noFill/>
            <a:miter lim="800000"/>
            <a:headEnd/>
            <a:tailEnd/>
          </a:ln>
        </p:spPr>
        <p:txBody>
          <a:bodyPr>
            <a:spAutoFit/>
          </a:bodyPr>
          <a:lstStyle/>
          <a:p>
            <a:pPr algn="ctr"/>
            <a:r>
              <a:rPr lang="zh-TW" altLang="en-US" sz="2400" dirty="0" smtClean="0">
                <a:latin typeface="黑体" pitchFamily="49" charset="-122"/>
                <a:ea typeface="黑体" pitchFamily="49" charset="-122"/>
              </a:rPr>
              <a:t>謝謝</a:t>
            </a:r>
            <a:r>
              <a:rPr lang="zh-CN" altLang="en-US" sz="2400" dirty="0" smtClean="0">
                <a:latin typeface="黑体" pitchFamily="49" charset="-122"/>
                <a:ea typeface="黑体" pitchFamily="49" charset="-122"/>
              </a:rPr>
              <a:t>各位</a:t>
            </a:r>
            <a:endParaRPr lang="en-US" altLang="zh-CN" sz="2400" dirty="0">
              <a:latin typeface="黑体" pitchFamily="49" charset="-122"/>
              <a:ea typeface="黑体" pitchFamily="49" charset="-122"/>
            </a:endParaRPr>
          </a:p>
        </p:txBody>
      </p:sp>
      <p:pic>
        <p:nvPicPr>
          <p:cNvPr id="76805" name="Picture 2" descr="\\WILDMED\wildmed\市场\社交媒体\微信\微信平台二维码.jpg"/>
          <p:cNvPicPr>
            <a:picLocks noChangeAspect="1" noChangeArrowheads="1"/>
          </p:cNvPicPr>
          <p:nvPr/>
        </p:nvPicPr>
        <p:blipFill>
          <a:blip r:embed="rId4"/>
          <a:srcRect/>
          <a:stretch>
            <a:fillRect/>
          </a:stretch>
        </p:blipFill>
        <p:spPr bwMode="auto">
          <a:xfrm>
            <a:off x="6330950" y="2519363"/>
            <a:ext cx="1913458" cy="1913458"/>
          </a:xfrm>
          <a:prstGeom prst="rect">
            <a:avLst/>
          </a:prstGeom>
          <a:noFill/>
          <a:ln w="9525">
            <a:noFill/>
            <a:miter lim="800000"/>
            <a:headEnd/>
            <a:tailEnd/>
          </a:ln>
        </p:spPr>
      </p:pic>
      <p:pic>
        <p:nvPicPr>
          <p:cNvPr id="76806" name="Picture 3" descr="\\WILDMED\wildmed\市场\社交媒体\微博\WMAI新浪微博二维码.png"/>
          <p:cNvPicPr>
            <a:picLocks noChangeAspect="1" noChangeArrowheads="1"/>
          </p:cNvPicPr>
          <p:nvPr/>
        </p:nvPicPr>
        <p:blipFill>
          <a:blip r:embed="rId5"/>
          <a:srcRect/>
          <a:stretch>
            <a:fillRect/>
          </a:stretch>
        </p:blipFill>
        <p:spPr bwMode="auto">
          <a:xfrm>
            <a:off x="1542297" y="2538413"/>
            <a:ext cx="1770429" cy="1771650"/>
          </a:xfrm>
          <a:prstGeom prst="rect">
            <a:avLst/>
          </a:prstGeom>
          <a:noFill/>
          <a:ln w="9525">
            <a:noFill/>
            <a:miter lim="800000"/>
            <a:headEnd/>
            <a:tailEnd/>
          </a:ln>
        </p:spPr>
      </p:pic>
      <p:sp>
        <p:nvSpPr>
          <p:cNvPr id="76807" name="TextBox 1"/>
          <p:cNvSpPr txBox="1">
            <a:spLocks noChangeArrowheads="1"/>
          </p:cNvSpPr>
          <p:nvPr/>
        </p:nvSpPr>
        <p:spPr bwMode="auto">
          <a:xfrm>
            <a:off x="1743298" y="4418014"/>
            <a:ext cx="1523777" cy="369332"/>
          </a:xfrm>
          <a:prstGeom prst="rect">
            <a:avLst/>
          </a:prstGeom>
          <a:noFill/>
          <a:ln w="9525">
            <a:noFill/>
            <a:miter lim="800000"/>
            <a:headEnd/>
            <a:tailEnd/>
          </a:ln>
        </p:spPr>
        <p:txBody>
          <a:bodyPr wrap="square">
            <a:spAutoFit/>
          </a:bodyPr>
          <a:lstStyle/>
          <a:p>
            <a:r>
              <a:rPr lang="en-US" altLang="zh-CN" dirty="0" smtClean="0">
                <a:latin typeface="华文细黑"/>
                <a:ea typeface="华文细黑"/>
                <a:cs typeface="华文细黑"/>
              </a:rPr>
              <a:t>WMAI</a:t>
            </a:r>
            <a:r>
              <a:rPr lang="zh-TW" altLang="en-US" dirty="0" smtClean="0">
                <a:latin typeface="华文细黑"/>
                <a:ea typeface="华文细黑"/>
                <a:cs typeface="华文细黑"/>
              </a:rPr>
              <a:t> </a:t>
            </a:r>
            <a:r>
              <a:rPr lang="zh-CN" altLang="en-US" dirty="0" smtClean="0">
                <a:latin typeface="华文细黑"/>
                <a:ea typeface="华文细黑"/>
                <a:cs typeface="华文细黑"/>
              </a:rPr>
              <a:t>微</a:t>
            </a:r>
            <a:r>
              <a:rPr lang="zh-CN" altLang="en-US" dirty="0">
                <a:latin typeface="华文细黑"/>
                <a:ea typeface="华文细黑"/>
                <a:cs typeface="华文细黑"/>
              </a:rPr>
              <a:t>博</a:t>
            </a:r>
          </a:p>
        </p:txBody>
      </p:sp>
      <p:sp>
        <p:nvSpPr>
          <p:cNvPr id="76808" name="TextBox 9"/>
          <p:cNvSpPr txBox="1">
            <a:spLocks noChangeArrowheads="1"/>
          </p:cNvSpPr>
          <p:nvPr/>
        </p:nvSpPr>
        <p:spPr bwMode="auto">
          <a:xfrm>
            <a:off x="6551612" y="4418014"/>
            <a:ext cx="1476772" cy="369332"/>
          </a:xfrm>
          <a:prstGeom prst="rect">
            <a:avLst/>
          </a:prstGeom>
          <a:noFill/>
          <a:ln w="9525">
            <a:noFill/>
            <a:miter lim="800000"/>
            <a:headEnd/>
            <a:tailEnd/>
          </a:ln>
        </p:spPr>
        <p:txBody>
          <a:bodyPr wrap="square">
            <a:spAutoFit/>
          </a:bodyPr>
          <a:lstStyle/>
          <a:p>
            <a:r>
              <a:rPr lang="en-US" altLang="zh-CN" dirty="0" smtClean="0">
                <a:latin typeface="华文细黑"/>
                <a:ea typeface="华文细黑"/>
                <a:cs typeface="华文细黑"/>
              </a:rPr>
              <a:t>WMAI</a:t>
            </a:r>
            <a:r>
              <a:rPr lang="zh-TW" altLang="en-US" dirty="0" smtClean="0">
                <a:latin typeface="华文细黑"/>
                <a:ea typeface="华文细黑"/>
                <a:cs typeface="华文细黑"/>
              </a:rPr>
              <a:t> </a:t>
            </a:r>
            <a:r>
              <a:rPr lang="zh-CN" altLang="en-US" dirty="0" smtClean="0">
                <a:latin typeface="华文细黑"/>
                <a:ea typeface="华文细黑"/>
                <a:cs typeface="华文细黑"/>
              </a:rPr>
              <a:t>微</a:t>
            </a:r>
            <a:r>
              <a:rPr lang="zh-CN" altLang="en-US" dirty="0">
                <a:latin typeface="华文细黑"/>
                <a:ea typeface="华文细黑"/>
                <a:cs typeface="华文细黑"/>
              </a:rPr>
              <a:t>信</a:t>
            </a:r>
          </a:p>
        </p:txBody>
      </p:sp>
      <p:pic>
        <p:nvPicPr>
          <p:cNvPr id="76809" name="Picture 5" descr="https://www.facebook.com/images/fb_icon_325x325.png"/>
          <p:cNvPicPr>
            <a:picLocks noChangeAspect="1" noChangeArrowheads="1"/>
          </p:cNvPicPr>
          <p:nvPr/>
        </p:nvPicPr>
        <p:blipFill>
          <a:blip r:embed="rId6"/>
          <a:srcRect/>
          <a:stretch>
            <a:fillRect/>
          </a:stretch>
        </p:blipFill>
        <p:spPr bwMode="auto">
          <a:xfrm>
            <a:off x="2771775" y="5340350"/>
            <a:ext cx="495300" cy="495300"/>
          </a:xfrm>
          <a:prstGeom prst="rect">
            <a:avLst/>
          </a:prstGeom>
          <a:noFill/>
          <a:ln w="9525">
            <a:noFill/>
            <a:miter lim="800000"/>
            <a:headEnd/>
            <a:tailEnd/>
          </a:ln>
        </p:spPr>
      </p:pic>
      <p:sp>
        <p:nvSpPr>
          <p:cNvPr id="76810" name="TextBox 2"/>
          <p:cNvSpPr txBox="1">
            <a:spLocks noChangeArrowheads="1"/>
          </p:cNvSpPr>
          <p:nvPr/>
        </p:nvSpPr>
        <p:spPr bwMode="auto">
          <a:xfrm>
            <a:off x="3348038" y="5373688"/>
            <a:ext cx="3887787" cy="368300"/>
          </a:xfrm>
          <a:prstGeom prst="rect">
            <a:avLst/>
          </a:prstGeom>
          <a:noFill/>
          <a:ln w="9525">
            <a:noFill/>
            <a:miter lim="800000"/>
            <a:headEnd/>
            <a:tailEnd/>
          </a:ln>
        </p:spPr>
        <p:txBody>
          <a:bodyPr>
            <a:spAutoFit/>
          </a:bodyPr>
          <a:lstStyle/>
          <a:p>
            <a:r>
              <a:rPr lang="en-US" altLang="zh-CN"/>
              <a:t>www.facebook.com/wildmedcn168</a:t>
            </a: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Peter and David"/>
          <p:cNvPicPr>
            <a:picLocks noChangeAspect="1" noChangeArrowheads="1"/>
          </p:cNvPicPr>
          <p:nvPr/>
        </p:nvPicPr>
        <p:blipFill>
          <a:blip r:embed="rId3" cstate="print"/>
          <a:srcRect l="3636" r="1818"/>
          <a:stretch>
            <a:fillRect/>
          </a:stretch>
        </p:blipFill>
        <p:spPr bwMode="auto">
          <a:xfrm>
            <a:off x="1066800" y="152400"/>
            <a:ext cx="7924800" cy="5577309"/>
          </a:xfrm>
          <a:prstGeom prst="rect">
            <a:avLst/>
          </a:prstGeom>
          <a:ln>
            <a:noFill/>
          </a:ln>
          <a:effectLst>
            <a:softEdge rad="112500"/>
          </a:effectLst>
        </p:spPr>
      </p:pic>
      <p:sp>
        <p:nvSpPr>
          <p:cNvPr id="14339" name="Text Box 10"/>
          <p:cNvSpPr txBox="1">
            <a:spLocks noChangeArrowheads="1"/>
          </p:cNvSpPr>
          <p:nvPr/>
        </p:nvSpPr>
        <p:spPr bwMode="auto">
          <a:xfrm>
            <a:off x="2590800" y="5867400"/>
            <a:ext cx="1981200" cy="366713"/>
          </a:xfrm>
          <a:prstGeom prst="rect">
            <a:avLst/>
          </a:prstGeom>
          <a:noFill/>
          <a:ln w="9525">
            <a:noFill/>
            <a:miter lim="800000"/>
            <a:headEnd/>
            <a:tailEnd/>
          </a:ln>
        </p:spPr>
        <p:txBody>
          <a:bodyPr>
            <a:spAutoFit/>
          </a:bodyPr>
          <a:lstStyle/>
          <a:p>
            <a:pPr>
              <a:spcBef>
                <a:spcPct val="50000"/>
              </a:spcBef>
              <a:defRPr/>
            </a:pPr>
            <a:r>
              <a:rPr lang="en-US" i="1" dirty="0">
                <a:effectLst>
                  <a:outerShdw blurRad="38100" dist="38100" dir="2700000" algn="tl">
                    <a:srgbClr val="000000">
                      <a:alpha val="43137"/>
                    </a:srgbClr>
                  </a:outerShdw>
                </a:effectLst>
                <a:ea typeface="+mn-ea"/>
              </a:rPr>
              <a:t>Dr. Peter Goth</a:t>
            </a:r>
          </a:p>
        </p:txBody>
      </p:sp>
      <p:sp>
        <p:nvSpPr>
          <p:cNvPr id="14340" name="Text Box 11"/>
          <p:cNvSpPr txBox="1">
            <a:spLocks noChangeArrowheads="1"/>
          </p:cNvSpPr>
          <p:nvPr/>
        </p:nvSpPr>
        <p:spPr bwMode="auto">
          <a:xfrm>
            <a:off x="5867400" y="5867400"/>
            <a:ext cx="2209800" cy="366713"/>
          </a:xfrm>
          <a:prstGeom prst="rect">
            <a:avLst/>
          </a:prstGeom>
          <a:noFill/>
          <a:ln w="9525">
            <a:noFill/>
            <a:miter lim="800000"/>
            <a:headEnd/>
            <a:tailEnd/>
          </a:ln>
        </p:spPr>
        <p:txBody>
          <a:bodyPr>
            <a:spAutoFit/>
          </a:bodyPr>
          <a:lstStyle/>
          <a:p>
            <a:pPr>
              <a:spcBef>
                <a:spcPct val="50000"/>
              </a:spcBef>
              <a:defRPr/>
            </a:pPr>
            <a:r>
              <a:rPr lang="en-US" i="1" dirty="0">
                <a:effectLst>
                  <a:outerShdw blurRad="38100" dist="38100" dir="2700000" algn="tl">
                    <a:srgbClr val="000000">
                      <a:alpha val="43137"/>
                    </a:srgbClr>
                  </a:outerShdw>
                </a:effectLst>
                <a:ea typeface="+mn-ea"/>
              </a:rPr>
              <a:t>Dr. David Johnson</a:t>
            </a:r>
          </a:p>
        </p:txBody>
      </p:sp>
      <p:sp>
        <p:nvSpPr>
          <p:cNvPr id="20484" name="TextBox 1"/>
          <p:cNvSpPr txBox="1">
            <a:spLocks noChangeArrowheads="1"/>
          </p:cNvSpPr>
          <p:nvPr/>
        </p:nvSpPr>
        <p:spPr bwMode="auto">
          <a:xfrm>
            <a:off x="4211638" y="4292600"/>
            <a:ext cx="4591050" cy="1323439"/>
          </a:xfrm>
          <a:prstGeom prst="rect">
            <a:avLst/>
          </a:prstGeom>
          <a:noFill/>
          <a:ln w="9525">
            <a:noFill/>
            <a:miter lim="800000"/>
            <a:headEnd/>
            <a:tailEnd/>
          </a:ln>
        </p:spPr>
        <p:txBody>
          <a:bodyPr>
            <a:spAutoFit/>
          </a:bodyPr>
          <a:lstStyle/>
          <a:p>
            <a:pPr algn="r"/>
            <a:r>
              <a:rPr lang="zh-TW" altLang="en-US" sz="4000" dirty="0" smtClean="0">
                <a:solidFill>
                  <a:schemeClr val="bg1"/>
                </a:solidFill>
                <a:latin typeface="华文细黑"/>
                <a:ea typeface="华文细黑"/>
                <a:cs typeface="华文细黑"/>
              </a:rPr>
              <a:t>國際</a:t>
            </a:r>
            <a:r>
              <a:rPr lang="zh-CN" altLang="en-US" sz="4000" dirty="0" smtClean="0">
                <a:solidFill>
                  <a:schemeClr val="bg1"/>
                </a:solidFill>
                <a:latin typeface="华文细黑"/>
                <a:ea typeface="华文细黑"/>
                <a:cs typeface="华文细黑"/>
              </a:rPr>
              <a:t>野外</a:t>
            </a:r>
            <a:r>
              <a:rPr lang="zh-TW" altLang="en-US" sz="4000" dirty="0" smtClean="0">
                <a:solidFill>
                  <a:schemeClr val="bg1"/>
                </a:solidFill>
                <a:latin typeface="华文细黑"/>
                <a:ea typeface="华文细黑"/>
                <a:cs typeface="华文细黑"/>
              </a:rPr>
              <a:t>醫學協會</a:t>
            </a:r>
            <a:r>
              <a:rPr lang="zh-CN" altLang="en-US" sz="4000" dirty="0" smtClean="0">
                <a:solidFill>
                  <a:schemeClr val="bg1"/>
                </a:solidFill>
                <a:latin typeface="华文细黑"/>
                <a:ea typeface="华文细黑"/>
                <a:cs typeface="华文细黑"/>
              </a:rPr>
              <a:t>   </a:t>
            </a:r>
            <a:r>
              <a:rPr lang="en-US" altLang="zh-CN" sz="4000" dirty="0">
                <a:solidFill>
                  <a:schemeClr val="bg1"/>
                </a:solidFill>
                <a:latin typeface="华文细黑"/>
                <a:ea typeface="华文细黑"/>
                <a:cs typeface="华文细黑"/>
              </a:rPr>
              <a:t>WMAI</a:t>
            </a:r>
            <a:endParaRPr lang="zh-CN" altLang="en-US" sz="4000" dirty="0">
              <a:solidFill>
                <a:schemeClr val="bg1"/>
              </a:solidFill>
              <a:latin typeface="华文细黑"/>
              <a:ea typeface="华文细黑"/>
              <a:cs typeface="华文细黑"/>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blip>
          <a:srcRect r="8734"/>
          <a:stretch/>
        </p:blipFill>
        <p:spPr>
          <a:xfrm>
            <a:off x="1066800" y="152400"/>
            <a:ext cx="7928113" cy="6515100"/>
          </a:xfrm>
          <a:prstGeom prst="rect">
            <a:avLst/>
          </a:prstGeom>
          <a:ln>
            <a:noFill/>
          </a:ln>
          <a:effectLst>
            <a:softEdge rad="112500"/>
          </a:effectLst>
        </p:spPr>
      </p:pic>
      <p:sp>
        <p:nvSpPr>
          <p:cNvPr id="22530" name="Rectangle 3"/>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en-US" altLang="zh-CN" sz="2400">
              <a:latin typeface="Times New Roman" pitchFamily="18" charset="0"/>
            </a:endParaRPr>
          </a:p>
        </p:txBody>
      </p:sp>
      <p:sp>
        <p:nvSpPr>
          <p:cNvPr id="5124" name="Rectangle 4"/>
          <p:cNvSpPr>
            <a:spLocks noGrp="1" noChangeArrowheads="1"/>
          </p:cNvSpPr>
          <p:nvPr>
            <p:ph type="title" idx="4294967295"/>
          </p:nvPr>
        </p:nvSpPr>
        <p:spPr>
          <a:xfrm>
            <a:off x="1447800" y="533400"/>
            <a:ext cx="7010400" cy="1143000"/>
          </a:xfrm>
        </p:spPr>
        <p:txBody>
          <a:bodyPr/>
          <a:lstStyle/>
          <a:p>
            <a:pPr eaLnBrk="1" hangingPunct="1">
              <a:defRPr/>
            </a:pPr>
            <a:r>
              <a:rPr lang="zh-TW" altLang="en-US" dirty="0" smtClean="0">
                <a:solidFill>
                  <a:schemeClr val="tx1"/>
                </a:solidFill>
                <a:effectLst>
                  <a:outerShdw blurRad="38100" dist="38100" dir="2700000" algn="tl">
                    <a:srgbClr val="C0C0C0"/>
                  </a:outerShdw>
                </a:effectLst>
                <a:ea typeface="宋体" charset="-122"/>
                <a:cs typeface="Times New Roman" pitchFamily="18" charset="0"/>
              </a:rPr>
              <a:t>遠征探險</a:t>
            </a:r>
            <a:endParaRPr lang="zh-CN" altLang="en-US" dirty="0" smtClean="0">
              <a:solidFill>
                <a:schemeClr val="tx1"/>
              </a:solidFill>
              <a:effectLst>
                <a:outerShdw blurRad="38100" dist="38100" dir="2700000" algn="tl">
                  <a:srgbClr val="C0C0C0"/>
                </a:outerShdw>
              </a:effectLst>
              <a:ea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blip>
          <a:srcRect r="8849"/>
          <a:stretch/>
        </p:blipFill>
        <p:spPr>
          <a:xfrm>
            <a:off x="1066800" y="190500"/>
            <a:ext cx="7918174" cy="6515100"/>
          </a:xfrm>
          <a:prstGeom prst="rect">
            <a:avLst/>
          </a:prstGeom>
          <a:ln>
            <a:noFill/>
          </a:ln>
          <a:effectLst>
            <a:softEdge rad="112500"/>
          </a:effectLst>
        </p:spPr>
      </p:pic>
      <p:sp>
        <p:nvSpPr>
          <p:cNvPr id="24578" name="Rectangle 3"/>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en-US" altLang="zh-CN" sz="2400">
              <a:latin typeface="Times New Roman" pitchFamily="18" charset="0"/>
            </a:endParaRPr>
          </a:p>
        </p:txBody>
      </p:sp>
      <p:sp>
        <p:nvSpPr>
          <p:cNvPr id="6148" name="Rectangle 4"/>
          <p:cNvSpPr>
            <a:spLocks noGrp="1" noChangeArrowheads="1"/>
          </p:cNvSpPr>
          <p:nvPr>
            <p:ph type="title" idx="4294967295"/>
          </p:nvPr>
        </p:nvSpPr>
        <p:spPr>
          <a:xfrm>
            <a:off x="1447800" y="533400"/>
            <a:ext cx="7010400" cy="1143000"/>
          </a:xfrm>
        </p:spPr>
        <p:txBody>
          <a:bodyPr/>
          <a:lstStyle/>
          <a:p>
            <a:pPr eaLnBrk="1" hangingPunct="1">
              <a:defRPr/>
            </a:pPr>
            <a:r>
              <a:rPr lang="zh-CN" altLang="en-US" smtClean="0">
                <a:solidFill>
                  <a:schemeClr val="tx1"/>
                </a:solidFill>
                <a:effectLst>
                  <a:outerShdw blurRad="38100" dist="38100" dir="2700000" algn="tl">
                    <a:srgbClr val="C0C0C0"/>
                  </a:outerShdw>
                </a:effectLst>
                <a:ea typeface="宋体" charset="-122"/>
                <a:cs typeface="Times New Roman" pitchFamily="18" charset="0"/>
              </a:rPr>
              <a:t>户外教育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blip>
          <a:srcRect l="5927" r="3977"/>
          <a:stretch/>
        </p:blipFill>
        <p:spPr>
          <a:xfrm>
            <a:off x="1143000" y="228600"/>
            <a:ext cx="7780713" cy="6477000"/>
          </a:xfrm>
          <a:prstGeom prst="rect">
            <a:avLst/>
          </a:prstGeom>
          <a:ln>
            <a:noFill/>
          </a:ln>
          <a:effectLst>
            <a:softEdge rad="112500"/>
          </a:effectLst>
        </p:spPr>
      </p:pic>
      <p:sp>
        <p:nvSpPr>
          <p:cNvPr id="26626" name="Rectangle 3"/>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en-US" altLang="zh-CN" sz="2400">
              <a:latin typeface="Times New Roman" pitchFamily="18" charset="0"/>
            </a:endParaRPr>
          </a:p>
        </p:txBody>
      </p:sp>
      <p:sp>
        <p:nvSpPr>
          <p:cNvPr id="7172" name="Rectangle 4"/>
          <p:cNvSpPr>
            <a:spLocks noGrp="1" noChangeArrowheads="1"/>
          </p:cNvSpPr>
          <p:nvPr>
            <p:ph type="title" idx="4294967295"/>
          </p:nvPr>
        </p:nvSpPr>
        <p:spPr>
          <a:xfrm>
            <a:off x="1447800" y="5486400"/>
            <a:ext cx="7010400" cy="1143000"/>
          </a:xfrm>
        </p:spPr>
        <p:txBody>
          <a:bodyPr/>
          <a:lstStyle/>
          <a:p>
            <a:pPr eaLnBrk="1" hangingPunct="1">
              <a:defRPr/>
            </a:pPr>
            <a:r>
              <a:rPr lang="zh-CN" altLang="en-US" dirty="0" smtClean="0">
                <a:solidFill>
                  <a:schemeClr val="tx1"/>
                </a:solidFill>
                <a:effectLst>
                  <a:outerShdw blurRad="38100" dist="38100" dir="2700000" algn="tl">
                    <a:srgbClr val="C0C0C0"/>
                  </a:outerShdw>
                </a:effectLst>
                <a:ea typeface="宋体" charset="-122"/>
                <a:cs typeface="Times New Roman" pitchFamily="18" charset="0"/>
              </a:rPr>
              <a:t>勘探</a:t>
            </a:r>
            <a:r>
              <a:rPr lang="zh-TW" altLang="en-US" dirty="0" smtClean="0">
                <a:solidFill>
                  <a:schemeClr val="tx1"/>
                </a:solidFill>
                <a:effectLst>
                  <a:outerShdw blurRad="38100" dist="38100" dir="2700000" algn="tl">
                    <a:srgbClr val="C0C0C0"/>
                  </a:outerShdw>
                </a:effectLst>
                <a:ea typeface="宋体" charset="-122"/>
                <a:cs typeface="Times New Roman" pitchFamily="18" charset="0"/>
              </a:rPr>
              <a:t>與</a:t>
            </a:r>
            <a:r>
              <a:rPr lang="zh-CN" altLang="en-US" dirty="0" smtClean="0">
                <a:solidFill>
                  <a:schemeClr val="tx1"/>
                </a:solidFill>
                <a:effectLst>
                  <a:outerShdw blurRad="38100" dist="38100" dir="2700000" algn="tl">
                    <a:srgbClr val="C0C0C0"/>
                  </a:outerShdw>
                </a:effectLst>
                <a:ea typeface="宋体" charset="-122"/>
                <a:cs typeface="Times New Roman" pitchFamily="18" charset="0"/>
              </a:rPr>
              <a:t>作</a:t>
            </a:r>
            <a:r>
              <a:rPr lang="zh-TW" altLang="en-US" dirty="0">
                <a:solidFill>
                  <a:schemeClr val="tx1"/>
                </a:solidFill>
                <a:effectLst>
                  <a:outerShdw blurRad="38100" dist="38100" dir="2700000" algn="tl">
                    <a:srgbClr val="C0C0C0"/>
                  </a:outerShdw>
                </a:effectLst>
                <a:ea typeface="宋体" charset="-122"/>
                <a:cs typeface="Times New Roman" pitchFamily="18" charset="0"/>
              </a:rPr>
              <a:t>業</a:t>
            </a:r>
            <a:endParaRPr lang="zh-CN" altLang="en-US" dirty="0" smtClean="0">
              <a:solidFill>
                <a:schemeClr val="tx1"/>
              </a:solidFill>
              <a:effectLst>
                <a:outerShdw blurRad="38100" dist="38100" dir="2700000" algn="tl">
                  <a:srgbClr val="C0C0C0"/>
                </a:outerShdw>
              </a:effectLst>
              <a:ea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blip>
          <a:srcRect l="4968" r="14328"/>
          <a:stretch/>
        </p:blipFill>
        <p:spPr>
          <a:xfrm>
            <a:off x="1163782" y="228600"/>
            <a:ext cx="7764087" cy="6400800"/>
          </a:xfrm>
          <a:prstGeom prst="rect">
            <a:avLst/>
          </a:prstGeom>
          <a:ln>
            <a:noFill/>
          </a:ln>
          <a:effectLst>
            <a:softEdge rad="112500"/>
          </a:effectLst>
        </p:spPr>
      </p:pic>
      <p:sp>
        <p:nvSpPr>
          <p:cNvPr id="28674" name="Rectangle 3"/>
          <p:cNvSpPr>
            <a:spLocks noChangeArrowheads="1"/>
          </p:cNvSpPr>
          <p:nvPr/>
        </p:nvSpPr>
        <p:spPr bwMode="auto">
          <a:xfrm>
            <a:off x="0" y="1695450"/>
            <a:ext cx="9144000" cy="365125"/>
          </a:xfrm>
          <a:prstGeom prst="rect">
            <a:avLst/>
          </a:prstGeom>
          <a:noFill/>
          <a:ln w="9525">
            <a:noFill/>
            <a:miter lim="800000"/>
            <a:headEnd/>
            <a:tailEnd/>
          </a:ln>
        </p:spPr>
        <p:txBody>
          <a:bodyPr lIns="0" tIns="0" rIns="0" bIns="0">
            <a:spAutoFit/>
          </a:bodyPr>
          <a:lstStyle/>
          <a:p>
            <a:pPr eaLnBrk="0" hangingPunct="0"/>
            <a:endParaRPr lang="en-US" altLang="zh-CN" sz="2400">
              <a:latin typeface="Times New Roman" pitchFamily="18" charset="0"/>
            </a:endParaRPr>
          </a:p>
        </p:txBody>
      </p:sp>
      <p:sp>
        <p:nvSpPr>
          <p:cNvPr id="8196" name="Rectangle 4"/>
          <p:cNvSpPr>
            <a:spLocks noGrp="1" noChangeArrowheads="1"/>
          </p:cNvSpPr>
          <p:nvPr>
            <p:ph type="title" idx="4294967295"/>
          </p:nvPr>
        </p:nvSpPr>
        <p:spPr>
          <a:xfrm>
            <a:off x="1143000" y="152400"/>
            <a:ext cx="2743200" cy="1143000"/>
          </a:xfrm>
        </p:spPr>
        <p:txBody>
          <a:bodyPr/>
          <a:lstStyle/>
          <a:p>
            <a:pPr>
              <a:defRPr/>
            </a:pPr>
            <a:r>
              <a:rPr lang="zh-TW" altLang="en-US" dirty="0" smtClean="0">
                <a:solidFill>
                  <a:schemeClr val="bg1"/>
                </a:solidFill>
                <a:effectLst>
                  <a:outerShdw blurRad="38100" dist="38100" dir="2700000" algn="tl">
                    <a:srgbClr val="C0C0C0"/>
                  </a:outerShdw>
                </a:effectLst>
                <a:ea typeface="宋体" charset="-122"/>
                <a:cs typeface="Times New Roman" pitchFamily="18" charset="0"/>
              </a:rPr>
              <a:t>戰</a:t>
            </a: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地急救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blip>
          <a:srcRect l="5460" r="3774"/>
          <a:stretch/>
        </p:blipFill>
        <p:spPr>
          <a:xfrm>
            <a:off x="1155940" y="228600"/>
            <a:ext cx="7815532" cy="6419974"/>
          </a:xfrm>
          <a:prstGeom prst="rect">
            <a:avLst/>
          </a:prstGeom>
          <a:ln>
            <a:noFill/>
          </a:ln>
          <a:effectLst>
            <a:softEdge rad="112500"/>
          </a:effectLst>
        </p:spPr>
      </p:pic>
      <p:sp>
        <p:nvSpPr>
          <p:cNvPr id="8195" name="Rectangle 4"/>
          <p:cNvSpPr>
            <a:spLocks noGrp="1" noChangeArrowheads="1"/>
          </p:cNvSpPr>
          <p:nvPr>
            <p:ph type="title" idx="4294967295"/>
          </p:nvPr>
        </p:nvSpPr>
        <p:spPr>
          <a:xfrm>
            <a:off x="1447800" y="5334000"/>
            <a:ext cx="7010400" cy="1143000"/>
          </a:xfrm>
        </p:spPr>
        <p:txBody>
          <a:bodyPr/>
          <a:lstStyle/>
          <a:p>
            <a:pPr eaLnBrk="1" hangingPunct="1">
              <a:defRPr/>
            </a:pPr>
            <a:r>
              <a:rPr lang="zh-CN" altLang="en-US" dirty="0" smtClean="0">
                <a:solidFill>
                  <a:schemeClr val="bg1"/>
                </a:solidFill>
                <a:effectLst>
                  <a:outerShdw blurRad="38100" dist="38100" dir="2700000" algn="tl">
                    <a:srgbClr val="C0C0C0"/>
                  </a:outerShdw>
                </a:effectLst>
                <a:ea typeface="宋体" charset="-122"/>
                <a:cs typeface="Times New Roman" pitchFamily="18" charset="0"/>
              </a:rPr>
              <a:t>搜救</a:t>
            </a:r>
            <a:r>
              <a:rPr lang="zh-TW" altLang="en-US" dirty="0" smtClean="0">
                <a:solidFill>
                  <a:schemeClr val="bg1"/>
                </a:solidFill>
                <a:effectLst>
                  <a:outerShdw blurRad="38100" dist="38100" dir="2700000" algn="tl">
                    <a:srgbClr val="C0C0C0"/>
                  </a:outerShdw>
                </a:effectLst>
                <a:ea typeface="宋体" charset="-122"/>
                <a:cs typeface="Times New Roman" pitchFamily="18" charset="0"/>
              </a:rPr>
              <a:t>隊</a:t>
            </a:r>
            <a:endParaRPr lang="zh-CN" altLang="en-US" dirty="0" smtClean="0">
              <a:solidFill>
                <a:schemeClr val="bg1"/>
              </a:solidFill>
              <a:effectLst>
                <a:outerShdw blurRad="38100" dist="38100" dir="2700000" algn="tl">
                  <a:srgbClr val="C0C0C0"/>
                </a:outerShdw>
              </a:effectLst>
              <a:ea typeface="宋体" charset="-122"/>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TotalTime>
  <Words>2741</Words>
  <Application>Microsoft Office PowerPoint</Application>
  <PresentationFormat>如螢幕大小 (4:3)</PresentationFormat>
  <Paragraphs>319</Paragraphs>
  <Slides>31</Slides>
  <Notes>30</Notes>
  <HiddenSlides>0</HiddenSlides>
  <MMClips>1</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31</vt:i4>
      </vt:variant>
    </vt:vector>
  </HeadingPairs>
  <TitlesOfParts>
    <vt:vector size="39" baseType="lpstr">
      <vt:lpstr>黑体</vt:lpstr>
      <vt:lpstr>SimSun</vt:lpstr>
      <vt:lpstr>SimSun</vt:lpstr>
      <vt:lpstr>华文细黑</vt:lpstr>
      <vt:lpstr>Arial</vt:lpstr>
      <vt:lpstr>Tahoma</vt:lpstr>
      <vt:lpstr>Times New Roman</vt:lpstr>
      <vt:lpstr>Default Design</vt:lpstr>
      <vt:lpstr> 野外急救工作坊</vt:lpstr>
      <vt:lpstr>  甚麼是野外環境？</vt:lpstr>
      <vt:lpstr>野外環境 </vt:lpstr>
      <vt:lpstr>PowerPoint 簡報</vt:lpstr>
      <vt:lpstr>遠征探險</vt:lpstr>
      <vt:lpstr>户外教育</vt:lpstr>
      <vt:lpstr>勘探與作業</vt:lpstr>
      <vt:lpstr>戰地急救</vt:lpstr>
      <vt:lpstr>搜救隊</vt:lpstr>
      <vt:lpstr>遠洋</vt:lpstr>
      <vt:lpstr>貧困地區</vt:lpstr>
      <vt:lpstr>災難</vt:lpstr>
      <vt:lpstr>PowerPoint 簡報</vt:lpstr>
      <vt:lpstr>PowerPoint 簡報</vt:lpstr>
      <vt:lpstr>你發現傷者腿部是這麼的…</vt:lpstr>
      <vt:lpstr>手是這樣，你現在該做甚麼？</vt:lpstr>
      <vt:lpstr>傷患評估系統</vt:lpstr>
      <vt:lpstr>傷患評估系統</vt:lpstr>
      <vt:lpstr>現場評估</vt:lpstr>
      <vt:lpstr>首要評估</vt:lpstr>
      <vt:lpstr>次要評估</vt:lpstr>
      <vt:lpstr>野外醫学的普遍原理</vt:lpstr>
      <vt:lpstr>嚴重或不嚴重?</vt:lpstr>
      <vt:lpstr>風險/受益比</vt:lpstr>
      <vt:lpstr>需要拔出來嗎？</vt:lpstr>
      <vt:lpstr>可能性和後果</vt:lpstr>
      <vt:lpstr>骨骼肌肉傷害</vt:lpstr>
      <vt:lpstr>穩定嗎？</vt:lpstr>
      <vt:lpstr>不穩定</vt:lpstr>
      <vt:lpstr>夾板穩定</vt:lpstr>
      <vt:lpstr>國際野外醫學協會  Wilderness Medical Associates International www.wildmed.cn</vt:lpstr>
    </vt:vector>
  </TitlesOfParts>
  <Company> MON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Tsang William</cp:lastModifiedBy>
  <cp:revision>210</cp:revision>
  <dcterms:created xsi:type="dcterms:W3CDTF">2005-10-26T19:07:31Z</dcterms:created>
  <dcterms:modified xsi:type="dcterms:W3CDTF">2018-03-23T08:24:17Z</dcterms:modified>
</cp:coreProperties>
</file>